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61" r:id="rId4"/>
    <p:sldId id="297" r:id="rId5"/>
    <p:sldId id="298" r:id="rId6"/>
    <p:sldId id="263" r:id="rId7"/>
    <p:sldId id="299" r:id="rId8"/>
    <p:sldId id="30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1" r:id="rId34"/>
    <p:sldId id="302" r:id="rId35"/>
    <p:sldId id="303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886" autoAdjust="0"/>
  </p:normalViewPr>
  <p:slideViewPr>
    <p:cSldViewPr>
      <p:cViewPr>
        <p:scale>
          <a:sx n="90" d="100"/>
          <a:sy n="90" d="100"/>
        </p:scale>
        <p:origin x="-224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доходов на 2022 год 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661546459101678E-2"/>
          <c:y val="7.0527052486309832E-2"/>
          <c:w val="0.55982617514985911"/>
          <c:h val="0.9286905196159888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7"/>
          </c:dPt>
          <c:dPt>
            <c:idx val="1"/>
            <c:bubble3D val="0"/>
            <c:explosion val="13"/>
          </c:dPt>
          <c:dPt>
            <c:idx val="2"/>
            <c:bubble3D val="0"/>
            <c:explosion val="13"/>
          </c:dPt>
          <c:dPt>
            <c:idx val="4"/>
            <c:bubble3D val="0"/>
            <c:explosion val="9"/>
          </c:dPt>
          <c:dLbls>
            <c:dLbl>
              <c:idx val="1"/>
              <c:layout>
                <c:manualLayout>
                  <c:x val="-5.4019264338369184E-2"/>
                  <c:y val="7.77041411490230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0707280011051252E-2"/>
                  <c:y val="0.111261300670749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'доходы 2022-2024'!$H$11:$J$15</c:f>
              <c:multiLvlStrCache>
                <c:ptCount val="5"/>
                <c:lvl>
                  <c:pt idx="0">
                    <c:v>млн.руб.</c:v>
                  </c:pt>
                  <c:pt idx="1">
                    <c:v>млн.руб.</c:v>
                  </c:pt>
                  <c:pt idx="2">
                    <c:v>млн.руб.</c:v>
                  </c:pt>
                  <c:pt idx="3">
                    <c:v>млн.руб.</c:v>
                  </c:pt>
                  <c:pt idx="4">
                    <c:v>млн.руб.</c:v>
                  </c:pt>
                </c:lvl>
                <c:lvl>
                  <c:pt idx="0">
                    <c:v>196,1</c:v>
                  </c:pt>
                  <c:pt idx="1">
                    <c:v>89</c:v>
                  </c:pt>
                  <c:pt idx="2">
                    <c:v>273,6</c:v>
                  </c:pt>
                  <c:pt idx="3">
                    <c:v>959</c:v>
                  </c:pt>
                  <c:pt idx="4">
                    <c:v>8,4</c:v>
                  </c:pt>
                </c:lvl>
                <c:lvl>
                  <c:pt idx="0">
                    <c:v>Налоговые и неналоговые доходы</c:v>
                  </c:pt>
                  <c:pt idx="1">
                    <c:v>Дотации</c:v>
                  </c:pt>
                  <c:pt idx="2">
                    <c:v>Субсидии</c:v>
                  </c:pt>
                  <c:pt idx="3">
                    <c:v>Субвенции</c:v>
                  </c:pt>
                  <c:pt idx="4">
                    <c:v>Прочие МБТ</c:v>
                  </c:pt>
                </c:lvl>
              </c:multiLvlStrCache>
            </c:multiLvlStrRef>
          </c:cat>
          <c:val>
            <c:numRef>
              <c:f>'доходы 2022-2024'!$I$11:$I$15</c:f>
              <c:numCache>
                <c:formatCode>General</c:formatCode>
                <c:ptCount val="5"/>
                <c:pt idx="0">
                  <c:v>196.1</c:v>
                </c:pt>
                <c:pt idx="1">
                  <c:v>89</c:v>
                </c:pt>
                <c:pt idx="2">
                  <c:v>273.60000000000002</c:v>
                </c:pt>
                <c:pt idx="3">
                  <c:v>959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174679620310413"/>
          <c:y val="9.6806759048944702E-2"/>
          <c:w val="0.37989096385350452"/>
          <c:h val="0.8416731080440712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и неналоговых доходов Чунского районного муниципального </a:t>
            </a:r>
            <a:r>
              <a:rPr lang="ru-RU" dirty="0" smtClean="0"/>
              <a:t>образования на 2022 год</a:t>
            </a:r>
            <a:endParaRPr lang="ru-RU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explosion val="4"/>
          <c:dLbls>
            <c:dLbl>
              <c:idx val="2"/>
              <c:layout>
                <c:manualLayout>
                  <c:x val="-2.1164021164021163E-2"/>
                  <c:y val="-3.51232654297717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058201058201055E-2"/>
                  <c:y val="4.05268447266597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2910052910052907E-3"/>
                  <c:y val="-4.59304240235476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0582010582010581E-2"/>
                  <c:y val="-8.10536894533194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582010582010581E-2"/>
                  <c:y val="5.67375826173236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'доходы 2022-2024'!$H$28:$H$35</c:f>
              <c:strCache>
                <c:ptCount val="8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  <c:pt idx="3">
                  <c:v>Доходы от использования имущества, находящегося в государственной и муниципальной собственности</c:v>
                </c:pt>
                <c:pt idx="4">
                  <c:v>Штрафы, санкции, возмещение ущерба</c:v>
                </c:pt>
                <c:pt idx="5">
                  <c:v>Доходы от продажи материальных и нематериальных активов</c:v>
                </c:pt>
                <c:pt idx="6">
                  <c:v>Доходы от оказания платных услуг (работ) и компенсации затрат государства</c:v>
                </c:pt>
                <c:pt idx="7">
                  <c:v>Другие налоговые и неналоговые доходы</c:v>
                </c:pt>
              </c:strCache>
            </c:strRef>
          </c:cat>
          <c:val>
            <c:numRef>
              <c:f>'доходы 2022-2024'!$I$28:$I$35</c:f>
              <c:numCache>
                <c:formatCode>General</c:formatCode>
                <c:ptCount val="8"/>
                <c:pt idx="0">
                  <c:v>140263.70000000001</c:v>
                </c:pt>
                <c:pt idx="1">
                  <c:v>41666.199999999997</c:v>
                </c:pt>
                <c:pt idx="2">
                  <c:v>2909.2</c:v>
                </c:pt>
                <c:pt idx="3" formatCode="0.0">
                  <c:v>6924.6</c:v>
                </c:pt>
                <c:pt idx="4">
                  <c:v>1854.6</c:v>
                </c:pt>
                <c:pt idx="5" formatCode="0.0">
                  <c:v>1271</c:v>
                </c:pt>
                <c:pt idx="6">
                  <c:v>695</c:v>
                </c:pt>
                <c:pt idx="7">
                  <c:v>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278479079004011"/>
          <c:y val="0.11814147395490614"/>
          <c:w val="0.36349386882195284"/>
          <c:h val="0.8629653891233852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</a:t>
            </a:r>
            <a:r>
              <a:rPr lang="ru-RU" baseline="0"/>
              <a:t> поступления в бюджет налога на доходы физических лиц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Лист5!$B$5:$B$10</c:f>
              <c:strCache>
                <c:ptCount val="1"/>
                <c:pt idx="0">
                  <c:v>139,7 116,5 137,5 140,3 146,6 153,1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dLbls>
            <c:dLbl>
              <c:idx val="2"/>
              <c:layout>
                <c:manualLayout>
                  <c:x val="0"/>
                  <c:y val="-4.93827160493827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776325344952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74291938997821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Лист5!$A$5:$A$10</c:f>
              <c:strCache>
                <c:ptCount val="6"/>
                <c:pt idx="0">
                  <c:v>2019 год факт</c:v>
                </c:pt>
                <c:pt idx="1">
                  <c:v>2020 год факт</c:v>
                </c:pt>
                <c:pt idx="2">
                  <c:v>2021 год факт</c:v>
                </c:pt>
                <c:pt idx="3">
                  <c:v>2022 год план</c:v>
                </c:pt>
                <c:pt idx="4">
                  <c:v>2023 год план</c:v>
                </c:pt>
                <c:pt idx="5">
                  <c:v>2024 год план</c:v>
                </c:pt>
              </c:strCache>
            </c:strRef>
          </c:cat>
          <c:val>
            <c:numRef>
              <c:f>Лист5!$B$5:$B$10</c:f>
              <c:numCache>
                <c:formatCode>General</c:formatCode>
                <c:ptCount val="6"/>
                <c:pt idx="0">
                  <c:v>139.69999999999999</c:v>
                </c:pt>
                <c:pt idx="1">
                  <c:v>116.5</c:v>
                </c:pt>
                <c:pt idx="2" formatCode="0.0">
                  <c:v>137.5</c:v>
                </c:pt>
                <c:pt idx="3" formatCode="0.0">
                  <c:v>140.30000000000001</c:v>
                </c:pt>
                <c:pt idx="4" formatCode="0.0">
                  <c:v>146.6</c:v>
                </c:pt>
                <c:pt idx="5">
                  <c:v>153.1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2"/>
        <c:overlap val="100"/>
        <c:axId val="98316672"/>
        <c:axId val="98319360"/>
      </c:barChart>
      <c:catAx>
        <c:axId val="98316672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98319360"/>
        <c:crosses val="autoZero"/>
        <c:auto val="1"/>
        <c:lblAlgn val="ctr"/>
        <c:lblOffset val="100"/>
        <c:noMultiLvlLbl val="0"/>
      </c:catAx>
      <c:valAx>
        <c:axId val="9831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316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доходов на 2023 год</a:t>
            </a:r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977690288713913E-2"/>
          <c:y val="9.3479250982595505E-2"/>
          <c:w val="0.56180019685039373"/>
          <c:h val="0.77385170301415795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3.6915744346309287E-2"/>
                  <c:y val="4.66848620965245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1817165600009827E-4"/>
                  <c:y val="7.5006154404174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'доходы 2022-2024'!$N$11:$P$15</c:f>
              <c:multiLvlStrCache>
                <c:ptCount val="5"/>
                <c:lvl>
                  <c:pt idx="0">
                    <c:v>млн.руб.</c:v>
                  </c:pt>
                  <c:pt idx="1">
                    <c:v>млн.руб.</c:v>
                  </c:pt>
                  <c:pt idx="2">
                    <c:v>млн.руб.</c:v>
                  </c:pt>
                  <c:pt idx="3">
                    <c:v>млн.руб.</c:v>
                  </c:pt>
                  <c:pt idx="4">
                    <c:v>млн.руб.</c:v>
                  </c:pt>
                </c:lvl>
                <c:lvl>
                  <c:pt idx="0">
                    <c:v>202,5</c:v>
                  </c:pt>
                  <c:pt idx="1">
                    <c:v>72,8</c:v>
                  </c:pt>
                  <c:pt idx="2">
                    <c:v>197,1</c:v>
                  </c:pt>
                  <c:pt idx="3">
                    <c:v>933,7</c:v>
                  </c:pt>
                  <c:pt idx="4">
                    <c:v>8,4</c:v>
                  </c:pt>
                </c:lvl>
                <c:lvl>
                  <c:pt idx="0">
                    <c:v>Налоговые и неналоговые доходы</c:v>
                  </c:pt>
                  <c:pt idx="1">
                    <c:v>Дотации</c:v>
                  </c:pt>
                  <c:pt idx="2">
                    <c:v>Субсидии</c:v>
                  </c:pt>
                  <c:pt idx="3">
                    <c:v>Субвенции</c:v>
                  </c:pt>
                  <c:pt idx="4">
                    <c:v>Прочие МБТ</c:v>
                  </c:pt>
                </c:lvl>
              </c:multiLvlStrCache>
            </c:multiLvlStrRef>
          </c:cat>
          <c:val>
            <c:numRef>
              <c:f>'доходы 2022-2024'!$O$11:$O$15</c:f>
              <c:numCache>
                <c:formatCode>General</c:formatCode>
                <c:ptCount val="5"/>
                <c:pt idx="0">
                  <c:v>202.5</c:v>
                </c:pt>
                <c:pt idx="1">
                  <c:v>72.8</c:v>
                </c:pt>
                <c:pt idx="2">
                  <c:v>197.1</c:v>
                </c:pt>
                <c:pt idx="3">
                  <c:v>933.7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52395013123355"/>
          <c:y val="0.12947196115552453"/>
          <c:w val="0.31749554706597716"/>
          <c:h val="0.6645171105917890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доходов на 2024 год</a:t>
            </a:r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368014327677454E-2"/>
          <c:y val="8.7592495096250042E-2"/>
          <c:w val="0.60023652973453423"/>
          <c:h val="0.83101575895869817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5.0804074019049503E-2"/>
                  <c:y val="5.29323417906095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3808855654049531E-3"/>
                  <c:y val="8.78124088655584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'доходы 2022-2024'!$S$11:$U$15</c:f>
              <c:multiLvlStrCache>
                <c:ptCount val="5"/>
                <c:lvl>
                  <c:pt idx="0">
                    <c:v>млн.руб.</c:v>
                  </c:pt>
                  <c:pt idx="1">
                    <c:v>млн.руб.</c:v>
                  </c:pt>
                  <c:pt idx="2">
                    <c:v>млн.руб.</c:v>
                  </c:pt>
                  <c:pt idx="3">
                    <c:v>млн.руб.</c:v>
                  </c:pt>
                  <c:pt idx="4">
                    <c:v>млн.руб.</c:v>
                  </c:pt>
                </c:lvl>
                <c:lvl>
                  <c:pt idx="0">
                    <c:v>209,3</c:v>
                  </c:pt>
                  <c:pt idx="1">
                    <c:v>82,7</c:v>
                  </c:pt>
                  <c:pt idx="2">
                    <c:v>114,3</c:v>
                  </c:pt>
                  <c:pt idx="3">
                    <c:v>933,5</c:v>
                  </c:pt>
                  <c:pt idx="4">
                    <c:v>8,4</c:v>
                  </c:pt>
                </c:lvl>
                <c:lvl>
                  <c:pt idx="0">
                    <c:v>Налоговые и неналоговые доходы</c:v>
                  </c:pt>
                  <c:pt idx="1">
                    <c:v>Дотации</c:v>
                  </c:pt>
                  <c:pt idx="2">
                    <c:v>Субсидии</c:v>
                  </c:pt>
                  <c:pt idx="3">
                    <c:v>Субвенции</c:v>
                  </c:pt>
                  <c:pt idx="4">
                    <c:v>Прочие МБТ</c:v>
                  </c:pt>
                </c:lvl>
              </c:multiLvlStrCache>
            </c:multiLvlStrRef>
          </c:cat>
          <c:val>
            <c:numRef>
              <c:f>'доходы 2022-2024'!$T$11:$T$15</c:f>
              <c:numCache>
                <c:formatCode>General</c:formatCode>
                <c:ptCount val="5"/>
                <c:pt idx="0">
                  <c:v>209.3</c:v>
                </c:pt>
                <c:pt idx="1">
                  <c:v>82.7</c:v>
                </c:pt>
                <c:pt idx="2">
                  <c:v>114.3</c:v>
                </c:pt>
                <c:pt idx="3">
                  <c:v>933.5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13491866758979"/>
          <c:y val="0.13086250856679207"/>
          <c:w val="0.31843260927687017"/>
          <c:h val="0.7090431845096644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расходов бюджета </a:t>
            </a:r>
          </a:p>
          <a:p>
            <a:pPr>
              <a:defRPr/>
            </a:pPr>
            <a:r>
              <a:rPr lang="ru-RU"/>
              <a:t>Чунского районного муниципального </a:t>
            </a:r>
          </a:p>
          <a:p>
            <a:pPr>
              <a:defRPr/>
            </a:pPr>
            <a:r>
              <a:rPr lang="ru-RU"/>
              <a:t>образования </a:t>
            </a:r>
          </a:p>
          <a:p>
            <a:pPr>
              <a:defRPr/>
            </a:pPr>
            <a:r>
              <a:rPr lang="ru-RU"/>
              <a:t>на 2022 год</a:t>
            </a:r>
          </a:p>
        </c:rich>
      </c:tx>
      <c:layout>
        <c:manualLayout>
          <c:xMode val="edge"/>
          <c:yMode val="edge"/>
          <c:x val="5.3601371341648177E-2"/>
          <c:y val="3.131115331222693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624343832020995E-2"/>
          <c:y val="0.17399304235444027"/>
          <c:w val="0.5667347089643181"/>
          <c:h val="0.79199466674906738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Лист6!$J$6:$L$15</c:f>
              <c:multiLvlStrCache>
                <c:ptCount val="10"/>
                <c:lvl>
                  <c:pt idx="0">
                    <c:v>млн. руб.</c:v>
                  </c:pt>
                  <c:pt idx="1">
                    <c:v>млн. руб.</c:v>
                  </c:pt>
                  <c:pt idx="2">
                    <c:v>млн. руб.</c:v>
                  </c:pt>
                  <c:pt idx="3">
                    <c:v>млн. руб.</c:v>
                  </c:pt>
                  <c:pt idx="5">
                    <c:v>млн. руб.</c:v>
                  </c:pt>
                  <c:pt idx="6">
                    <c:v>млн. руб.</c:v>
                  </c:pt>
                  <c:pt idx="7">
                    <c:v>млн. руб.</c:v>
                  </c:pt>
                  <c:pt idx="8">
                    <c:v>млн. руб.</c:v>
                  </c:pt>
                  <c:pt idx="9">
                    <c:v>млн. руб.</c:v>
                  </c:pt>
                </c:lvl>
                <c:lvl>
                  <c:pt idx="0">
                    <c:v>104,8</c:v>
                  </c:pt>
                  <c:pt idx="1">
                    <c:v>9,9</c:v>
                  </c:pt>
                  <c:pt idx="2">
                    <c:v>1,3</c:v>
                  </c:pt>
                  <c:pt idx="3">
                    <c:v>22,1</c:v>
                  </c:pt>
                  <c:pt idx="4">
                    <c:v>1,4</c:v>
                  </c:pt>
                  <c:pt idx="5">
                    <c:v>1050,0</c:v>
                  </c:pt>
                  <c:pt idx="6">
                    <c:v>74,3</c:v>
                  </c:pt>
                  <c:pt idx="7">
                    <c:v>84,9</c:v>
                  </c:pt>
                  <c:pt idx="8">
                    <c:v>18,2</c:v>
                  </c:pt>
                  <c:pt idx="9">
                    <c:v>170,2</c:v>
                  </c:pt>
                </c:lvl>
                <c:lvl>
                  <c:pt idx="0">
                    <c:v>ОБЩЕГОСУДАРСТВЕННЫЕ ВОПРОСЫ</c:v>
                  </c:pt>
                  <c:pt idx="1">
                    <c:v>НАЦИОНАЛЬНАЯ БЕЗОПАСНОСТЬ И ПРАВООХРАНИТЕЛЬНАЯ ДЕЯТЕЛЬНОСТЬ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</c:v>
                  </c:pt>
                  <c:pt idx="4">
                    <c:v>ОХРАНА ОКРУЖАЮЩЕЙ СРЕДЫ</c:v>
                  </c:pt>
                  <c:pt idx="5">
                    <c:v>ОБРАЗОВАНИЕ</c:v>
                  </c:pt>
                  <c:pt idx="6">
                    <c:v>КУЛЬТУРА, КИНЕМАТОГРАФИЯ</c:v>
                  </c:pt>
                  <c:pt idx="7">
                    <c:v>СОЦИАЛЬНАЯ ПОЛИТИКА</c:v>
                  </c:pt>
                  <c:pt idx="8">
                    <c:v>ФИЗИЧЕСКАЯ КУЛЬТУРА И СПОРТ</c:v>
                  </c:pt>
                  <c:pt idx="9">
                    <c:v>МЕЖБЮДЖЕТНЫЕ ТРАНСФЕРТЫ ОБЩЕГО ХАРАКТЕРА БЮДЖЕТАМ БЮДЖЕТНОЙ СИСТЕМЫ РОССИЙСКОЙ ФЕДЕРАЦИИ</c:v>
                  </c:pt>
                </c:lvl>
              </c:multiLvlStrCache>
            </c:multiLvlStrRef>
          </c:cat>
          <c:val>
            <c:numRef>
              <c:f>Лист6!$K$6:$K$15</c:f>
              <c:numCache>
                <c:formatCode>0.0</c:formatCode>
                <c:ptCount val="10"/>
                <c:pt idx="0">
                  <c:v>104.8</c:v>
                </c:pt>
                <c:pt idx="1">
                  <c:v>9.9</c:v>
                </c:pt>
                <c:pt idx="2">
                  <c:v>1.3</c:v>
                </c:pt>
                <c:pt idx="3">
                  <c:v>22.1</c:v>
                </c:pt>
                <c:pt idx="4">
                  <c:v>1.4</c:v>
                </c:pt>
                <c:pt idx="5">
                  <c:v>1050</c:v>
                </c:pt>
                <c:pt idx="6">
                  <c:v>74.3</c:v>
                </c:pt>
                <c:pt idx="7">
                  <c:v>84.9</c:v>
                </c:pt>
                <c:pt idx="8">
                  <c:v>18.2</c:v>
                </c:pt>
                <c:pt idx="9">
                  <c:v>170.2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38396116401094"/>
          <c:y val="2.9203526441241707E-2"/>
          <c:w val="0.37729462112927609"/>
          <c:h val="0.94674868599992046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Лист6!$B$62</c:f>
              <c:strCache>
                <c:ptCount val="1"/>
                <c:pt idx="0">
                  <c:v>Всего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51406086940556E-2"/>
                  <c:y val="1.813618006758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30837303078223E-2"/>
                  <c:y val="-5.1817657335952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36397494936E-2"/>
                  <c:y val="-2.5908828667975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Лист6!$C$64:$E$64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Лист6!$C$62:$E$62</c:f>
              <c:numCache>
                <c:formatCode>0.0</c:formatCode>
                <c:ptCount val="3"/>
                <c:pt idx="0">
                  <c:v>1537.3</c:v>
                </c:pt>
                <c:pt idx="1">
                  <c:v>1420</c:v>
                </c:pt>
                <c:pt idx="2">
                  <c:v>1341.3</c:v>
                </c:pt>
              </c:numCache>
            </c:numRef>
          </c:val>
        </c:ser>
        <c:ser>
          <c:idx val="2"/>
          <c:order val="1"/>
          <c:tx>
            <c:strRef>
              <c:f>Лист6!$B$63</c:f>
              <c:strCache>
                <c:ptCount val="1"/>
                <c:pt idx="0">
                  <c:v>Социально ориентированные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718303105544449E-2"/>
                  <c:y val="0.37567801568565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54218260821671E-2"/>
                  <c:y val="0.37826889855245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046328234741559E-2"/>
                  <c:y val="0.35495095275127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Лист6!$C$64:$E$64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Лист6!$C$63:$E$63</c:f>
              <c:numCache>
                <c:formatCode>0.0</c:formatCode>
                <c:ptCount val="3"/>
                <c:pt idx="0">
                  <c:v>1227.4000000000001</c:v>
                </c:pt>
                <c:pt idx="1">
                  <c:v>1166.5</c:v>
                </c:pt>
                <c:pt idx="2">
                  <c:v>1086.6000000000001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1878400"/>
        <c:axId val="121879936"/>
        <c:axId val="121862784"/>
      </c:bar3DChart>
      <c:catAx>
        <c:axId val="12187840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121879936"/>
        <c:crosses val="autoZero"/>
        <c:auto val="1"/>
        <c:lblAlgn val="ctr"/>
        <c:lblOffset val="100"/>
        <c:noMultiLvlLbl val="0"/>
      </c:catAx>
      <c:valAx>
        <c:axId val="1218799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1878400"/>
        <c:crosses val="autoZero"/>
        <c:crossBetween val="between"/>
      </c:valAx>
      <c:serAx>
        <c:axId val="121862784"/>
        <c:scaling>
          <c:orientation val="minMax"/>
        </c:scaling>
        <c:delete val="1"/>
        <c:axPos val="b"/>
        <c:majorTickMark val="out"/>
        <c:minorTickMark val="none"/>
        <c:tickLblPos val="nextTo"/>
        <c:crossAx val="121879936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43580953955971"/>
          <c:y val="0.22493677837791964"/>
          <c:w val="0.33454869952877697"/>
          <c:h val="0.55530820897775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34314747353829"/>
          <c:y val="0.12132730741029266"/>
          <c:w val="0.60480930709349401"/>
          <c:h val="0.8381949697540859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Лист7!$C$75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invertIfNegative val="0"/>
          <c:cat>
            <c:strRef>
              <c:f>Лист7!$E$77:$I$77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Лист7!$E$75:$I$75</c:f>
              <c:numCache>
                <c:formatCode>0.00</c:formatCode>
                <c:ptCount val="5"/>
                <c:pt idx="0" formatCode="General">
                  <c:v>20507.400000000001</c:v>
                </c:pt>
                <c:pt idx="1">
                  <c:v>20822.7</c:v>
                </c:pt>
                <c:pt idx="2">
                  <c:v>18336.5</c:v>
                </c:pt>
                <c:pt idx="3">
                  <c:v>16389.5</c:v>
                </c:pt>
                <c:pt idx="4">
                  <c:v>16545.5</c:v>
                </c:pt>
              </c:numCache>
            </c:numRef>
          </c:val>
        </c:ser>
        <c:ser>
          <c:idx val="1"/>
          <c:order val="1"/>
          <c:tx>
            <c:strRef>
              <c:f>Лист7!$C$74</c:f>
              <c:strCache>
                <c:ptCount val="1"/>
                <c:pt idx="0">
                  <c:v>Программные расходы</c:v>
                </c:pt>
              </c:strCache>
            </c:strRef>
          </c:tx>
          <c:invertIfNegative val="0"/>
          <c:cat>
            <c:strRef>
              <c:f>Лист7!$E$77:$I$77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Лист7!$E$74:$I$74</c:f>
              <c:numCache>
                <c:formatCode>0.00</c:formatCode>
                <c:ptCount val="5"/>
                <c:pt idx="0" formatCode="General">
                  <c:v>1266389.5</c:v>
                </c:pt>
                <c:pt idx="1">
                  <c:v>1517500.1</c:v>
                </c:pt>
                <c:pt idx="2">
                  <c:v>1518958.9</c:v>
                </c:pt>
                <c:pt idx="3">
                  <c:v>1403586.2</c:v>
                </c:pt>
                <c:pt idx="4">
                  <c:v>1324756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24452224"/>
        <c:axId val="124458112"/>
        <c:axId val="121251136"/>
      </c:bar3DChart>
      <c:catAx>
        <c:axId val="124452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4458112"/>
        <c:crosses val="autoZero"/>
        <c:auto val="1"/>
        <c:lblAlgn val="ctr"/>
        <c:lblOffset val="100"/>
        <c:noMultiLvlLbl val="0"/>
      </c:catAx>
      <c:valAx>
        <c:axId val="12445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452224"/>
        <c:crosses val="autoZero"/>
        <c:crossBetween val="between"/>
      </c:valAx>
      <c:serAx>
        <c:axId val="121251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24458112"/>
        <c:crosses val="autoZero"/>
      </c:serAx>
    </c:plotArea>
    <c:legend>
      <c:legendPos val="r"/>
      <c:layout>
        <c:manualLayout>
          <c:xMode val="edge"/>
          <c:yMode val="edge"/>
          <c:x val="0.81622985741796339"/>
          <c:y val="0.3420775829330342"/>
          <c:w val="0.17543680833735875"/>
          <c:h val="0.196997178282713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Лист8!$B$9</c:f>
              <c:strCache>
                <c:ptCount val="1"/>
                <c:pt idx="0">
                  <c:v>Дотации на выравнивание бюджетной обеспеченности субъектов Российской Федерации и муниципальных образований</c:v>
                </c:pt>
              </c:strCache>
            </c:strRef>
          </c:tx>
          <c:invertIfNegative val="0"/>
          <c:cat>
            <c:strRef>
              <c:f>Лист8!$C$7:$F$7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Лист8!$C$9:$F$9</c:f>
              <c:numCache>
                <c:formatCode>General</c:formatCode>
                <c:ptCount val="4"/>
                <c:pt idx="0">
                  <c:v>158.5</c:v>
                </c:pt>
                <c:pt idx="1">
                  <c:v>160</c:v>
                </c:pt>
                <c:pt idx="2">
                  <c:v>130.80000000000001</c:v>
                </c:pt>
                <c:pt idx="3">
                  <c:v>131.4</c:v>
                </c:pt>
              </c:numCache>
            </c:numRef>
          </c:val>
        </c:ser>
        <c:ser>
          <c:idx val="1"/>
          <c:order val="1"/>
          <c:tx>
            <c:strRef>
              <c:f>Лист8!$B$10</c:f>
              <c:strCache>
                <c:ptCount val="1"/>
                <c:pt idx="0">
                  <c:v>Прочие межбюджетные трансферты общего характера</c:v>
                </c:pt>
              </c:strCache>
            </c:strRef>
          </c:tx>
          <c:invertIfNegative val="0"/>
          <c:cat>
            <c:strRef>
              <c:f>Лист8!$C$7:$F$7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Лист8!$C$10:$F$10</c:f>
              <c:numCache>
                <c:formatCode>General</c:formatCode>
                <c:ptCount val="4"/>
                <c:pt idx="0">
                  <c:v>17.5</c:v>
                </c:pt>
                <c:pt idx="1">
                  <c:v>10.199999999999999</c:v>
                </c:pt>
                <c:pt idx="2">
                  <c:v>9.8000000000000007</c:v>
                </c:pt>
                <c:pt idx="3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551552"/>
        <c:axId val="124553088"/>
      </c:barChart>
      <c:catAx>
        <c:axId val="124551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4553088"/>
        <c:crosses val="autoZero"/>
        <c:auto val="1"/>
        <c:lblAlgn val="ctr"/>
        <c:lblOffset val="100"/>
        <c:noMultiLvlLbl val="0"/>
      </c:catAx>
      <c:valAx>
        <c:axId val="12455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551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F4071-4BD8-4C1F-A27F-5F802524193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B1E2D-4FC3-4301-A270-B5AE0A3D1B3D}">
      <dgm:prSet phldrT="[Текст]" custT="1"/>
      <dgm:spPr/>
      <dgm:t>
        <a:bodyPr vert="vert270" anchor="ctr"/>
        <a:lstStyle/>
        <a:p>
          <a:pPr algn="ctr"/>
          <a:r>
            <a:rPr lang="ru-RU" sz="1800" b="1" i="0" baseline="0">
              <a:solidFill>
                <a:sysClr val="windowText" lastClr="000000"/>
              </a:solidFill>
            </a:rPr>
            <a:t>ОБЩЕГОСУДАРСТВЕННЫЕ ВОПРОСЫ</a:t>
          </a:r>
        </a:p>
      </dgm:t>
    </dgm:pt>
    <dgm:pt modelId="{EBC83B91-3203-439B-AD67-E9F3C5C3B60C}" type="parTrans" cxnId="{3C6122DB-E637-4BAD-86A4-6098681D95CC}">
      <dgm:prSet/>
      <dgm:spPr/>
      <dgm:t>
        <a:bodyPr/>
        <a:lstStyle/>
        <a:p>
          <a:endParaRPr lang="ru-RU"/>
        </a:p>
      </dgm:t>
    </dgm:pt>
    <dgm:pt modelId="{0B715C4E-EA37-4CD0-B673-8380F46BDD4A}" type="sibTrans" cxnId="{3C6122DB-E637-4BAD-86A4-6098681D95CC}">
      <dgm:prSet/>
      <dgm:spPr/>
      <dgm:t>
        <a:bodyPr/>
        <a:lstStyle/>
        <a:p>
          <a:endParaRPr lang="ru-RU"/>
        </a:p>
      </dgm:t>
    </dgm:pt>
    <dgm:pt modelId="{E7D96761-A37C-40FC-9BE2-5D62247D977B}">
      <dgm:prSet phldrT="[Текст]" custT="1"/>
      <dgm:spPr/>
      <dgm:t>
        <a:bodyPr vert="vert270" anchor="ctr"/>
        <a:lstStyle/>
        <a:p>
          <a:pPr algn="ctr"/>
          <a:r>
            <a:rPr lang="ru-RU" sz="1200" b="1" i="0">
              <a:solidFill>
                <a:sysClr val="windowText" lastClr="000000"/>
              </a:solidFill>
            </a:rPr>
            <a:t>НАЦИОНАЛЬНАЯ БЕЗОПАСНОСТЬ И ПРАВООХРАНИТЕЛЬНАЯ ДЕЯТЕЛЬНОСТЬ</a:t>
          </a:r>
        </a:p>
      </dgm:t>
    </dgm:pt>
    <dgm:pt modelId="{7FDD8F75-FE0E-4A2F-918D-D8A54F6E905D}" type="parTrans" cxnId="{FF0B9D39-98CF-4C8C-B4F9-45B3220081FC}">
      <dgm:prSet/>
      <dgm:spPr/>
      <dgm:t>
        <a:bodyPr/>
        <a:lstStyle/>
        <a:p>
          <a:endParaRPr lang="ru-RU"/>
        </a:p>
      </dgm:t>
    </dgm:pt>
    <dgm:pt modelId="{6EB2A611-A08C-44DD-BF99-6017C96AEB37}" type="sibTrans" cxnId="{FF0B9D39-98CF-4C8C-B4F9-45B3220081FC}">
      <dgm:prSet/>
      <dgm:spPr/>
      <dgm:t>
        <a:bodyPr/>
        <a:lstStyle/>
        <a:p>
          <a:endParaRPr lang="ru-RU"/>
        </a:p>
      </dgm:t>
    </dgm:pt>
    <dgm:pt modelId="{1ED9CE3F-FC88-466C-A85C-2DF2523C1333}">
      <dgm:prSet phldrT="[Текст]" custT="1"/>
      <dgm:spPr/>
      <dgm:t>
        <a:bodyPr vert="vert270" anchor="ctr"/>
        <a:lstStyle/>
        <a:p>
          <a:pPr algn="ctr"/>
          <a:r>
            <a:rPr lang="ru-RU" sz="1800" b="1" i="0" dirty="0">
              <a:solidFill>
                <a:sysClr val="windowText" lastClr="000000"/>
              </a:solidFill>
            </a:rPr>
            <a:t>НАЦИОНАЛЬНАЯ ЭКОНОМИКА</a:t>
          </a:r>
        </a:p>
      </dgm:t>
    </dgm:pt>
    <dgm:pt modelId="{AC2BB98C-8A95-4AA0-97DC-426C22DF3504}" type="parTrans" cxnId="{FDEDAB8D-F5FD-437D-8C6F-3568426CCE95}">
      <dgm:prSet/>
      <dgm:spPr/>
      <dgm:t>
        <a:bodyPr/>
        <a:lstStyle/>
        <a:p>
          <a:endParaRPr lang="ru-RU"/>
        </a:p>
      </dgm:t>
    </dgm:pt>
    <dgm:pt modelId="{FB266116-EE42-4337-BD1D-60296B748827}" type="sibTrans" cxnId="{FDEDAB8D-F5FD-437D-8C6F-3568426CCE95}">
      <dgm:prSet/>
      <dgm:spPr/>
      <dgm:t>
        <a:bodyPr/>
        <a:lstStyle/>
        <a:p>
          <a:endParaRPr lang="ru-RU"/>
        </a:p>
      </dgm:t>
    </dgm:pt>
    <dgm:pt modelId="{A55ECA4B-B7C5-4675-99B7-CDC5B269134E}">
      <dgm:prSet phldrT="[Текст]" custT="1"/>
      <dgm:spPr/>
      <dgm:t>
        <a:bodyPr vert="vert270" anchor="ctr"/>
        <a:lstStyle/>
        <a:p>
          <a:pPr algn="ctr"/>
          <a:r>
            <a:rPr lang="ru-RU" sz="1800" b="1" i="0">
              <a:solidFill>
                <a:sysClr val="windowText" lastClr="000000"/>
              </a:solidFill>
            </a:rPr>
            <a:t>ЖИЛИЩНО-КОММУНАЛЬНОЕ ХОЗЯЙСТВО</a:t>
          </a:r>
        </a:p>
      </dgm:t>
    </dgm:pt>
    <dgm:pt modelId="{68F767FB-507D-4BFE-89EB-5FA62E27B5F9}" type="parTrans" cxnId="{44CCA4D2-BB8D-453A-B62D-EBD261B34D3B}">
      <dgm:prSet/>
      <dgm:spPr/>
      <dgm:t>
        <a:bodyPr/>
        <a:lstStyle/>
        <a:p>
          <a:endParaRPr lang="ru-RU"/>
        </a:p>
      </dgm:t>
    </dgm:pt>
    <dgm:pt modelId="{02CB4A07-7EA3-453B-912D-4E4F91A68AC5}" type="sibTrans" cxnId="{44CCA4D2-BB8D-453A-B62D-EBD261B34D3B}">
      <dgm:prSet/>
      <dgm:spPr/>
      <dgm:t>
        <a:bodyPr/>
        <a:lstStyle/>
        <a:p>
          <a:endParaRPr lang="ru-RU"/>
        </a:p>
      </dgm:t>
    </dgm:pt>
    <dgm:pt modelId="{5BBDD84C-77C7-4F1B-94E0-C5E7F26F85AE}">
      <dgm:prSet phldrT="[Текст]" custT="1"/>
      <dgm:spPr/>
      <dgm:t>
        <a:bodyPr vert="vert270" anchor="ctr"/>
        <a:lstStyle/>
        <a:p>
          <a:pPr algn="ctr"/>
          <a:r>
            <a:rPr lang="ru-RU" sz="1800" b="1" i="0" dirty="0">
              <a:solidFill>
                <a:sysClr val="windowText" lastClr="000000"/>
              </a:solidFill>
            </a:rPr>
            <a:t>ОБРАЗОВАНИЕ</a:t>
          </a:r>
        </a:p>
      </dgm:t>
    </dgm:pt>
    <dgm:pt modelId="{2C1D6370-F022-430E-B5D9-DEDD0AAF2177}" type="parTrans" cxnId="{D3745C37-7567-4ABB-81CF-63FCB585DA9F}">
      <dgm:prSet/>
      <dgm:spPr/>
      <dgm:t>
        <a:bodyPr/>
        <a:lstStyle/>
        <a:p>
          <a:endParaRPr lang="ru-RU"/>
        </a:p>
      </dgm:t>
    </dgm:pt>
    <dgm:pt modelId="{82B1813E-0AB3-4EB0-822C-999EEAC1A6B0}" type="sibTrans" cxnId="{D3745C37-7567-4ABB-81CF-63FCB585DA9F}">
      <dgm:prSet/>
      <dgm:spPr/>
      <dgm:t>
        <a:bodyPr/>
        <a:lstStyle/>
        <a:p>
          <a:endParaRPr lang="ru-RU"/>
        </a:p>
      </dgm:t>
    </dgm:pt>
    <dgm:pt modelId="{6B7BD90B-8249-4B7B-B91C-D72D5B68CCBC}">
      <dgm:prSet phldrT="[Текст]" custT="1"/>
      <dgm:spPr/>
      <dgm:t>
        <a:bodyPr vert="vert270" anchor="ctr"/>
        <a:lstStyle/>
        <a:p>
          <a:pPr algn="ctr"/>
          <a:r>
            <a:rPr lang="ru-RU" sz="1800" b="1" i="0" dirty="0">
              <a:solidFill>
                <a:sysClr val="windowText" lastClr="000000"/>
              </a:solidFill>
            </a:rPr>
            <a:t>КУЛЬТУРА, КИНЕМАТОГРАФИЯ</a:t>
          </a:r>
        </a:p>
      </dgm:t>
    </dgm:pt>
    <dgm:pt modelId="{8E06CC8D-3144-4242-ACCB-FB3221F73219}" type="parTrans" cxnId="{80AC5213-50A7-40BD-824E-CBD9F7B414F6}">
      <dgm:prSet/>
      <dgm:spPr/>
      <dgm:t>
        <a:bodyPr/>
        <a:lstStyle/>
        <a:p>
          <a:endParaRPr lang="ru-RU"/>
        </a:p>
      </dgm:t>
    </dgm:pt>
    <dgm:pt modelId="{177758CE-DFB0-44CC-93B7-9CC32DE81F6D}" type="sibTrans" cxnId="{80AC5213-50A7-40BD-824E-CBD9F7B414F6}">
      <dgm:prSet/>
      <dgm:spPr/>
      <dgm:t>
        <a:bodyPr/>
        <a:lstStyle/>
        <a:p>
          <a:endParaRPr lang="ru-RU"/>
        </a:p>
      </dgm:t>
    </dgm:pt>
    <dgm:pt modelId="{E38FEB09-FB09-4677-9224-E7D5E66D6E5C}">
      <dgm:prSet phldrT="[Текст]" custT="1"/>
      <dgm:spPr/>
      <dgm:t>
        <a:bodyPr vert="vert270" anchor="ctr"/>
        <a:lstStyle/>
        <a:p>
          <a:pPr algn="ctr"/>
          <a:r>
            <a:rPr lang="ru-RU" sz="1800" b="1" i="0">
              <a:solidFill>
                <a:sysClr val="windowText" lastClr="000000"/>
              </a:solidFill>
            </a:rPr>
            <a:t>СОЦИАЛЬНАЯ ПОЛИТИКА</a:t>
          </a:r>
        </a:p>
      </dgm:t>
    </dgm:pt>
    <dgm:pt modelId="{331F7B02-8163-4DA8-8A47-002CE7AD46F9}" type="parTrans" cxnId="{184CD9F6-052E-4861-A871-F41EDB459013}">
      <dgm:prSet/>
      <dgm:spPr/>
      <dgm:t>
        <a:bodyPr/>
        <a:lstStyle/>
        <a:p>
          <a:endParaRPr lang="ru-RU"/>
        </a:p>
      </dgm:t>
    </dgm:pt>
    <dgm:pt modelId="{87191B57-B631-4751-9A8D-76FDD6A23979}" type="sibTrans" cxnId="{184CD9F6-052E-4861-A871-F41EDB459013}">
      <dgm:prSet/>
      <dgm:spPr/>
      <dgm:t>
        <a:bodyPr/>
        <a:lstStyle/>
        <a:p>
          <a:endParaRPr lang="ru-RU"/>
        </a:p>
      </dgm:t>
    </dgm:pt>
    <dgm:pt modelId="{F20F5D0F-0267-4B30-9E3D-86DE90B00DE0}">
      <dgm:prSet phldrT="[Текст]" custT="1"/>
      <dgm:spPr/>
      <dgm:t>
        <a:bodyPr vert="vert270" anchor="ctr"/>
        <a:lstStyle/>
        <a:p>
          <a:pPr algn="ctr"/>
          <a:r>
            <a:rPr lang="ru-RU" sz="1800" b="1" i="0" dirty="0">
              <a:solidFill>
                <a:sysClr val="windowText" lastClr="000000"/>
              </a:solidFill>
            </a:rPr>
            <a:t>ФИЗИЧЕСКАЯ КУЛЬТУРА И СПОРТ</a:t>
          </a:r>
        </a:p>
      </dgm:t>
    </dgm:pt>
    <dgm:pt modelId="{F544D01F-B46B-4B80-96DE-8510472C0646}" type="parTrans" cxnId="{D44B6F2E-D036-408A-BE59-18618663DCB4}">
      <dgm:prSet/>
      <dgm:spPr/>
      <dgm:t>
        <a:bodyPr/>
        <a:lstStyle/>
        <a:p>
          <a:endParaRPr lang="ru-RU"/>
        </a:p>
      </dgm:t>
    </dgm:pt>
    <dgm:pt modelId="{4B7C3CE5-0BB2-46FC-B048-8C0829C506EF}" type="sibTrans" cxnId="{D44B6F2E-D036-408A-BE59-18618663DCB4}">
      <dgm:prSet/>
      <dgm:spPr/>
      <dgm:t>
        <a:bodyPr/>
        <a:lstStyle/>
        <a:p>
          <a:endParaRPr lang="ru-RU"/>
        </a:p>
      </dgm:t>
    </dgm:pt>
    <dgm:pt modelId="{20773337-FE5B-4DB8-8BA8-954F36EDB94E}">
      <dgm:prSet phldrT="[Текст]" custT="1"/>
      <dgm:spPr/>
      <dgm:t>
        <a:bodyPr vert="vert270" anchor="ctr"/>
        <a:lstStyle/>
        <a:p>
          <a:pPr algn="ctr"/>
          <a:r>
            <a:rPr lang="ru-RU" sz="1200" b="1" i="0">
              <a:solidFill>
                <a:sysClr val="windowText" lastClr="000000"/>
              </a:solidFill>
            </a:rPr>
            <a:t>МЕЖБЮДЖЕТНЫЕ ТРАНСФЕРТЫ ОБЩЕГО ХАРАКТЕРА БЮДЖЕТАМ БЮДЖЕТНОЙ СИСТЕМЫ РОССИЙСКОЙ ФЕДЕРАЦИИ</a:t>
          </a:r>
        </a:p>
      </dgm:t>
    </dgm:pt>
    <dgm:pt modelId="{2350EDF2-18CD-43C9-90A7-38900D820C23}" type="parTrans" cxnId="{C06275F6-5FFF-4180-BDE2-5B1ADAEE6A70}">
      <dgm:prSet/>
      <dgm:spPr/>
      <dgm:t>
        <a:bodyPr/>
        <a:lstStyle/>
        <a:p>
          <a:endParaRPr lang="ru-RU"/>
        </a:p>
      </dgm:t>
    </dgm:pt>
    <dgm:pt modelId="{93E2F755-C36A-4D31-9E6D-E817B59A7751}" type="sibTrans" cxnId="{C06275F6-5FFF-4180-BDE2-5B1ADAEE6A70}">
      <dgm:prSet/>
      <dgm:spPr/>
      <dgm:t>
        <a:bodyPr/>
        <a:lstStyle/>
        <a:p>
          <a:endParaRPr lang="ru-RU"/>
        </a:p>
      </dgm:t>
    </dgm:pt>
    <dgm:pt modelId="{BF3485FE-89C3-4C6F-B712-AD8554CA09E5}">
      <dgm:prSet phldrT="[Текст]" custT="1"/>
      <dgm:spPr/>
      <dgm:t>
        <a:bodyPr vert="vert270" anchor="ctr"/>
        <a:lstStyle/>
        <a:p>
          <a:r>
            <a:rPr lang="ru-RU" sz="1800" b="1" i="0" dirty="0">
              <a:solidFill>
                <a:sysClr val="windowText" lastClr="000000"/>
              </a:solidFill>
            </a:rPr>
            <a:t>ОХРАНА ОКРУЖАЮЩЕЙ СРЕДЫ</a:t>
          </a:r>
        </a:p>
      </dgm:t>
    </dgm:pt>
    <dgm:pt modelId="{6D271CB5-73CF-430C-9223-B5A9C23B0028}" type="parTrans" cxnId="{593F9605-D903-439A-9982-B6CD6A5E217B}">
      <dgm:prSet/>
      <dgm:spPr/>
      <dgm:t>
        <a:bodyPr/>
        <a:lstStyle/>
        <a:p>
          <a:endParaRPr lang="ru-RU"/>
        </a:p>
      </dgm:t>
    </dgm:pt>
    <dgm:pt modelId="{751076EF-D711-4151-B356-9AC74436D408}" type="sibTrans" cxnId="{593F9605-D903-439A-9982-B6CD6A5E217B}">
      <dgm:prSet/>
      <dgm:spPr/>
      <dgm:t>
        <a:bodyPr/>
        <a:lstStyle/>
        <a:p>
          <a:endParaRPr lang="ru-RU"/>
        </a:p>
      </dgm:t>
    </dgm:pt>
    <dgm:pt modelId="{3038286D-88A9-452E-9E80-FFD9721A1B30}" type="pres">
      <dgm:prSet presAssocID="{EB0F4071-4BD8-4C1F-A27F-5F80252419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1F2EF-50FE-4153-BC13-EAE40DCDDBE0}" type="pres">
      <dgm:prSet presAssocID="{EB0F4071-4BD8-4C1F-A27F-5F8025241930}" presName="bkgdShp" presStyleLbl="alignAccFollowNode1" presStyleIdx="0" presStyleCnt="1" custLinFactY="60494" custLinFactNeighborX="55417" custLinFactNeighborY="100000"/>
      <dgm:spPr/>
    </dgm:pt>
    <dgm:pt modelId="{E7CFD082-5551-4F50-B0DD-6817A96300E2}" type="pres">
      <dgm:prSet presAssocID="{EB0F4071-4BD8-4C1F-A27F-5F8025241930}" presName="linComp" presStyleCnt="0"/>
      <dgm:spPr/>
    </dgm:pt>
    <dgm:pt modelId="{A25FDB6F-8C79-4B64-BEB7-40B35993C5F5}" type="pres">
      <dgm:prSet presAssocID="{8B2B1E2D-4FC3-4301-A270-B5AE0A3D1B3D}" presName="compNode" presStyleCnt="0"/>
      <dgm:spPr/>
    </dgm:pt>
    <dgm:pt modelId="{6F369238-D56A-4E7A-A69C-54CCC1B111D4}" type="pres">
      <dgm:prSet presAssocID="{8B2B1E2D-4FC3-4301-A270-B5AE0A3D1B3D}" presName="node" presStyleLbl="node1" presStyleIdx="0" presStyleCnt="10" custAng="0" custLinFactNeighborX="16776" custLinFactNeighborY="-1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F032C-3929-42E7-AE5F-8A3D89395A31}" type="pres">
      <dgm:prSet presAssocID="{8B2B1E2D-4FC3-4301-A270-B5AE0A3D1B3D}" presName="invisiNode" presStyleLbl="node1" presStyleIdx="0" presStyleCnt="10"/>
      <dgm:spPr/>
    </dgm:pt>
    <dgm:pt modelId="{21F7A236-CC94-45A5-A4D3-05D7CE306BD0}" type="pres">
      <dgm:prSet presAssocID="{8B2B1E2D-4FC3-4301-A270-B5AE0A3D1B3D}" presName="imagNode" presStyleLbl="fgImgPlace1" presStyleIdx="0" presStyleCnt="10" custScaleX="85861" custScaleY="44970" custLinFactNeighborX="8947" custLinFactNeighborY="362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D5A9BF0-3059-4C0C-A7EA-2261359DB3E4}" type="pres">
      <dgm:prSet presAssocID="{0B715C4E-EA37-4CD0-B673-8380F46BDD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FE8BF9-BA0E-4213-9678-3C0F5D5B4528}" type="pres">
      <dgm:prSet presAssocID="{E7D96761-A37C-40FC-9BE2-5D62247D977B}" presName="compNode" presStyleCnt="0"/>
      <dgm:spPr/>
    </dgm:pt>
    <dgm:pt modelId="{1BD36143-8ACC-40FD-8A0C-AFE606691B46}" type="pres">
      <dgm:prSet presAssocID="{E7D96761-A37C-40FC-9BE2-5D62247D977B}" presName="node" presStyleLbl="node1" presStyleIdx="1" presStyleCnt="10" custLinFactNeighborX="7829" custLinFactNeighborY="-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A8358-B238-4942-AB7F-0CC980A69556}" type="pres">
      <dgm:prSet presAssocID="{E7D96761-A37C-40FC-9BE2-5D62247D977B}" presName="invisiNode" presStyleLbl="node1" presStyleIdx="1" presStyleCnt="10"/>
      <dgm:spPr/>
    </dgm:pt>
    <dgm:pt modelId="{A79984B9-2ED0-4CB8-8052-4B56AE069F0A}" type="pres">
      <dgm:prSet presAssocID="{E7D96761-A37C-40FC-9BE2-5D62247D977B}" presName="imagNode" presStyleLbl="fgImgPlace1" presStyleIdx="1" presStyleCnt="10" custScaleY="49116" custLinFactNeighborX="3634" custLinFactNeighborY="3868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E516E44-31B5-4673-8DF6-16C88DA45090}" type="pres">
      <dgm:prSet presAssocID="{6EB2A611-A08C-44DD-BF99-6017C96AEB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C0E55D-EAD1-45C0-933D-8C1525D75ED5}" type="pres">
      <dgm:prSet presAssocID="{1ED9CE3F-FC88-466C-A85C-2DF2523C1333}" presName="compNode" presStyleCnt="0"/>
      <dgm:spPr/>
    </dgm:pt>
    <dgm:pt modelId="{0C50F24E-24BF-49F0-82F8-C21B3161D499}" type="pres">
      <dgm:prSet presAssocID="{1ED9CE3F-FC88-466C-A85C-2DF2523C133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E8370-1774-43AB-AD91-D52373C18168}" type="pres">
      <dgm:prSet presAssocID="{1ED9CE3F-FC88-466C-A85C-2DF2523C1333}" presName="invisiNode" presStyleLbl="node1" presStyleIdx="2" presStyleCnt="10"/>
      <dgm:spPr/>
    </dgm:pt>
    <dgm:pt modelId="{67CA7182-073F-4A60-A655-1526C70FA844}" type="pres">
      <dgm:prSet presAssocID="{1ED9CE3F-FC88-466C-A85C-2DF2523C1333}" presName="imagNode" presStyleLbl="fgImgPlace1" presStyleIdx="2" presStyleCnt="10" custScaleX="97924" custScaleY="52232" custLinFactNeighborX="-5996" custLinFactNeighborY="3681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584C1D3-10A0-4593-BC68-B5C96E05C5B4}" type="pres">
      <dgm:prSet presAssocID="{FB266116-EE42-4337-BD1D-60296B7488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6E5F5E-DDEA-47E9-B478-2462247F6315}" type="pres">
      <dgm:prSet presAssocID="{A55ECA4B-B7C5-4675-99B7-CDC5B269134E}" presName="compNode" presStyleCnt="0"/>
      <dgm:spPr/>
    </dgm:pt>
    <dgm:pt modelId="{2661DDA7-533A-4E14-BDDF-35E3C8F2496F}" type="pres">
      <dgm:prSet presAssocID="{A55ECA4B-B7C5-4675-99B7-CDC5B269134E}" presName="node" presStyleLbl="node1" presStyleIdx="3" presStyleCnt="10" custLinFactNeighborX="-6710" custLinFactNeighborY="1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43A3A-8B02-4CF3-85C5-9EC0CCA0A0D8}" type="pres">
      <dgm:prSet presAssocID="{A55ECA4B-B7C5-4675-99B7-CDC5B269134E}" presName="invisiNode" presStyleLbl="node1" presStyleIdx="3" presStyleCnt="10"/>
      <dgm:spPr/>
    </dgm:pt>
    <dgm:pt modelId="{21F4A2B8-6E5A-4898-9E50-C445679A73BA}" type="pres">
      <dgm:prSet presAssocID="{A55ECA4B-B7C5-4675-99B7-CDC5B269134E}" presName="imagNode" presStyleLbl="fgImgPlace1" presStyleIdx="3" presStyleCnt="10" custScaleY="46914" custLinFactNeighborX="-13549" custLinFactNeighborY="375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3B8B7559-2096-4750-9081-9D49683CD37A}" type="pres">
      <dgm:prSet presAssocID="{02CB4A07-7EA3-453B-912D-4E4F91A68AC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0C1AE69-B344-4925-BC9F-D2C655F615CE}" type="pres">
      <dgm:prSet presAssocID="{5BBDD84C-77C7-4F1B-94E0-C5E7F26F85AE}" presName="compNode" presStyleCnt="0"/>
      <dgm:spPr/>
    </dgm:pt>
    <dgm:pt modelId="{9AE2385B-7580-4DE8-9617-E2BAB6AF9291}" type="pres">
      <dgm:prSet presAssocID="{5BBDD84C-77C7-4F1B-94E0-C5E7F26F85AE}" presName="node" presStyleLbl="node1" presStyleIdx="4" presStyleCnt="10" custScaleX="65936" custLinFactNeighborX="74028" custLinFactNeighborY="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C639D-702E-4CA4-B72F-52A82CB0B5C6}" type="pres">
      <dgm:prSet presAssocID="{5BBDD84C-77C7-4F1B-94E0-C5E7F26F85AE}" presName="invisiNode" presStyleLbl="node1" presStyleIdx="4" presStyleCnt="10"/>
      <dgm:spPr/>
    </dgm:pt>
    <dgm:pt modelId="{5F732DA7-0130-4266-9844-D18FF36B42C1}" type="pres">
      <dgm:prSet presAssocID="{5BBDD84C-77C7-4F1B-94E0-C5E7F26F85AE}" presName="imagNode" presStyleLbl="fgImgPlace1" presStyleIdx="4" presStyleCnt="10" custScaleX="93270" custScaleY="45374" custLinFactNeighborX="64107" custLinFactNeighborY="3681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18EF433-6CEC-456E-B7CF-07DC7CC99C35}" type="pres">
      <dgm:prSet presAssocID="{82B1813E-0AB3-4EB0-822C-999EEAC1A6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FD2EE3-B66D-4209-B9F7-9A453E00CC78}" type="pres">
      <dgm:prSet presAssocID="{6B7BD90B-8249-4B7B-B91C-D72D5B68CCBC}" presName="compNode" presStyleCnt="0"/>
      <dgm:spPr/>
    </dgm:pt>
    <dgm:pt modelId="{3B8081E0-B93A-479D-8F42-85CBD42B86A0}" type="pres">
      <dgm:prSet presAssocID="{6B7BD90B-8249-4B7B-B91C-D72D5B68CCBC}" presName="node" presStyleLbl="node1" presStyleIdx="5" presStyleCnt="10" custScaleX="56865" custScaleY="99015" custLinFactNeighborX="33622" custLinFactNeighborY="-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2F3A2-DEBB-4CA5-A506-48B60895FE95}" type="pres">
      <dgm:prSet presAssocID="{6B7BD90B-8249-4B7B-B91C-D72D5B68CCBC}" presName="invisiNode" presStyleLbl="node1" presStyleIdx="5" presStyleCnt="10"/>
      <dgm:spPr/>
    </dgm:pt>
    <dgm:pt modelId="{76A8260A-8EDA-4A19-8E7C-A0BD08A54168}" type="pres">
      <dgm:prSet presAssocID="{6B7BD90B-8249-4B7B-B91C-D72D5B68CCBC}" presName="imagNode" presStyleLbl="fgImgPlace1" presStyleIdx="5" presStyleCnt="10" custScaleX="98145" custScaleY="47032" custLinFactNeighborX="57881" custLinFactNeighborY="3764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5FAC61AE-53AF-43E1-BCDC-36572635C720}" type="pres">
      <dgm:prSet presAssocID="{177758CE-DFB0-44CC-93B7-9CC32DE81F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324C0B-CAF0-49CA-8A92-9303A1A149F1}" type="pres">
      <dgm:prSet presAssocID="{E38FEB09-FB09-4677-9224-E7D5E66D6E5C}" presName="compNode" presStyleCnt="0"/>
      <dgm:spPr/>
    </dgm:pt>
    <dgm:pt modelId="{0A9C0359-8A30-40F8-BF28-2E9E1DFEBCC4}" type="pres">
      <dgm:prSet presAssocID="{E38FEB09-FB09-4677-9224-E7D5E66D6E5C}" presName="node" presStyleLbl="node1" presStyleIdx="6" presStyleCnt="10" custLinFactNeighborX="9019" custLinFactNeighborY="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74A0B-5EBC-4F3F-AFD3-8ED00459DB39}" type="pres">
      <dgm:prSet presAssocID="{E38FEB09-FB09-4677-9224-E7D5E66D6E5C}" presName="invisiNode" presStyleLbl="node1" presStyleIdx="6" presStyleCnt="10"/>
      <dgm:spPr/>
    </dgm:pt>
    <dgm:pt modelId="{690F9A88-BB2E-4016-B741-9E7075A5CC36}" type="pres">
      <dgm:prSet presAssocID="{E38FEB09-FB09-4677-9224-E7D5E66D6E5C}" presName="imagNode" presStyleLbl="fgImgPlace1" presStyleIdx="6" presStyleCnt="10" custScaleX="79921" custScaleY="42116" custLinFactNeighborX="48905" custLinFactNeighborY="3861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C363833-7244-4B39-8E05-7C9F25ACB154}" type="pres">
      <dgm:prSet presAssocID="{87191B57-B631-4751-9A8D-76FDD6A239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575FC9-5C29-4E16-AC71-C8191B8783B1}" type="pres">
      <dgm:prSet presAssocID="{F20F5D0F-0267-4B30-9E3D-86DE90B00DE0}" presName="compNode" presStyleCnt="0"/>
      <dgm:spPr/>
    </dgm:pt>
    <dgm:pt modelId="{7CADA55D-43EC-469F-9D96-FD817EFBFA8A}" type="pres">
      <dgm:prSet presAssocID="{F20F5D0F-0267-4B30-9E3D-86DE90B00DE0}" presName="node" presStyleLbl="node1" presStyleIdx="7" presStyleCnt="10" custLinFactNeighborX="1234" custLinFactNeighborY="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5245B-7A2B-49C9-8ED8-62DF72277BDC}" type="pres">
      <dgm:prSet presAssocID="{F20F5D0F-0267-4B30-9E3D-86DE90B00DE0}" presName="invisiNode" presStyleLbl="node1" presStyleIdx="7" presStyleCnt="10"/>
      <dgm:spPr/>
    </dgm:pt>
    <dgm:pt modelId="{8E308CB6-F0BC-4266-A47F-1976B1FF97FA}" type="pres">
      <dgm:prSet presAssocID="{F20F5D0F-0267-4B30-9E3D-86DE90B00DE0}" presName="imagNode" presStyleLbl="fgImgPlace1" presStyleIdx="7" presStyleCnt="10" custScaleX="75870" custScaleY="48547" custLinFactNeighborX="22687" custLinFactNeighborY="38402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6FA920AA-32FD-4B13-BEF5-E6EC81C77E14}" type="pres">
      <dgm:prSet presAssocID="{4B7C3CE5-0BB2-46FC-B048-8C0829C506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1FBFE92-71E3-458E-8B12-54AFE5E408F3}" type="pres">
      <dgm:prSet presAssocID="{20773337-FE5B-4DB8-8BA8-954F36EDB94E}" presName="compNode" presStyleCnt="0"/>
      <dgm:spPr/>
    </dgm:pt>
    <dgm:pt modelId="{B427C7F0-DF33-4ED6-BF41-7A576788B604}" type="pres">
      <dgm:prSet presAssocID="{20773337-FE5B-4DB8-8BA8-954F36EDB94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F9F9-94EB-44DD-9275-C81F8F254B43}" type="pres">
      <dgm:prSet presAssocID="{20773337-FE5B-4DB8-8BA8-954F36EDB94E}" presName="invisiNode" presStyleLbl="node1" presStyleIdx="8" presStyleCnt="10"/>
      <dgm:spPr/>
    </dgm:pt>
    <dgm:pt modelId="{4A669F08-B00D-469E-AE8A-5165399E5E5A}" type="pres">
      <dgm:prSet presAssocID="{20773337-FE5B-4DB8-8BA8-954F36EDB94E}" presName="imagNode" presStyleLbl="fgImgPlace1" presStyleIdx="8" presStyleCnt="10" custScaleX="87848" custScaleY="45760" custLinFactNeighborX="4483" custLinFactNeighborY="3700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ru-RU"/>
        </a:p>
      </dgm:t>
    </dgm:pt>
    <dgm:pt modelId="{239E371C-9208-433D-97A3-B3F2108CEE7C}" type="pres">
      <dgm:prSet presAssocID="{93E2F755-C36A-4D31-9E6D-E817B59A77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F4CEC85-5DE2-403A-859F-B37521048D72}" type="pres">
      <dgm:prSet presAssocID="{BF3485FE-89C3-4C6F-B712-AD8554CA09E5}" presName="compNode" presStyleCnt="0"/>
      <dgm:spPr/>
    </dgm:pt>
    <dgm:pt modelId="{4DAE9225-8CC2-4021-A6A1-5FF176D276D7}" type="pres">
      <dgm:prSet presAssocID="{BF3485FE-89C3-4C6F-B712-AD8554CA09E5}" presName="node" presStyleLbl="node1" presStyleIdx="9" presStyleCnt="10" custLinFactX="-256863" custLinFactNeighborX="-300000" custLinFactNeighborY="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C02C4-A384-42D8-9F77-097E25BFB6C3}" type="pres">
      <dgm:prSet presAssocID="{BF3485FE-89C3-4C6F-B712-AD8554CA09E5}" presName="invisiNode" presStyleLbl="node1" presStyleIdx="9" presStyleCnt="10"/>
      <dgm:spPr/>
    </dgm:pt>
    <dgm:pt modelId="{D06EA404-4231-49B9-82BC-695E00CC5437}" type="pres">
      <dgm:prSet presAssocID="{BF3485FE-89C3-4C6F-B712-AD8554CA09E5}" presName="imagNode" presStyleLbl="fgImgPlace1" presStyleIdx="9" presStyleCnt="10" custScaleX="78417" custScaleY="46664" custLinFactX="-270471" custLinFactNeighborX="-300000" custLinFactNeighborY="37461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</dgm:ptLst>
  <dgm:cxnLst>
    <dgm:cxn modelId="{CC7E7E2F-A2AE-42DE-A73A-DF2FF1BF162B}" type="presOf" srcId="{87191B57-B631-4751-9A8D-76FDD6A23979}" destId="{9C363833-7244-4B39-8E05-7C9F25ACB154}" srcOrd="0" destOrd="0" presId="urn:microsoft.com/office/officeart/2005/8/layout/pList2"/>
    <dgm:cxn modelId="{47B8368A-5D48-4527-97AE-1F8D693C0835}" type="presOf" srcId="{6B7BD90B-8249-4B7B-B91C-D72D5B68CCBC}" destId="{3B8081E0-B93A-479D-8F42-85CBD42B86A0}" srcOrd="0" destOrd="0" presId="urn:microsoft.com/office/officeart/2005/8/layout/pList2"/>
    <dgm:cxn modelId="{2910BBE1-7B83-44A6-AD3E-BEF03E424634}" type="presOf" srcId="{FB266116-EE42-4337-BD1D-60296B748827}" destId="{3584C1D3-10A0-4593-BC68-B5C96E05C5B4}" srcOrd="0" destOrd="0" presId="urn:microsoft.com/office/officeart/2005/8/layout/pList2"/>
    <dgm:cxn modelId="{593F9605-D903-439A-9982-B6CD6A5E217B}" srcId="{EB0F4071-4BD8-4C1F-A27F-5F8025241930}" destId="{BF3485FE-89C3-4C6F-B712-AD8554CA09E5}" srcOrd="9" destOrd="0" parTransId="{6D271CB5-73CF-430C-9223-B5A9C23B0028}" sibTransId="{751076EF-D711-4151-B356-9AC74436D408}"/>
    <dgm:cxn modelId="{88BD06DC-AFF4-4C1D-9443-67808BDFBC02}" type="presOf" srcId="{20773337-FE5B-4DB8-8BA8-954F36EDB94E}" destId="{B427C7F0-DF33-4ED6-BF41-7A576788B604}" srcOrd="0" destOrd="0" presId="urn:microsoft.com/office/officeart/2005/8/layout/pList2"/>
    <dgm:cxn modelId="{666C13F6-CAC2-47FC-B542-2078261BDC9B}" type="presOf" srcId="{0B715C4E-EA37-4CD0-B673-8380F46BDD4A}" destId="{FD5A9BF0-3059-4C0C-A7EA-2261359DB3E4}" srcOrd="0" destOrd="0" presId="urn:microsoft.com/office/officeart/2005/8/layout/pList2"/>
    <dgm:cxn modelId="{3C6122DB-E637-4BAD-86A4-6098681D95CC}" srcId="{EB0F4071-4BD8-4C1F-A27F-5F8025241930}" destId="{8B2B1E2D-4FC3-4301-A270-B5AE0A3D1B3D}" srcOrd="0" destOrd="0" parTransId="{EBC83B91-3203-439B-AD67-E9F3C5C3B60C}" sibTransId="{0B715C4E-EA37-4CD0-B673-8380F46BDD4A}"/>
    <dgm:cxn modelId="{9EF77B66-61E9-4EA4-9C31-BDC217255E59}" type="presOf" srcId="{8B2B1E2D-4FC3-4301-A270-B5AE0A3D1B3D}" destId="{6F369238-D56A-4E7A-A69C-54CCC1B111D4}" srcOrd="0" destOrd="0" presId="urn:microsoft.com/office/officeart/2005/8/layout/pList2"/>
    <dgm:cxn modelId="{184CD9F6-052E-4861-A871-F41EDB459013}" srcId="{EB0F4071-4BD8-4C1F-A27F-5F8025241930}" destId="{E38FEB09-FB09-4677-9224-E7D5E66D6E5C}" srcOrd="6" destOrd="0" parTransId="{331F7B02-8163-4DA8-8A47-002CE7AD46F9}" sibTransId="{87191B57-B631-4751-9A8D-76FDD6A23979}"/>
    <dgm:cxn modelId="{3CC95DA0-E2BA-41CA-BCBB-A32DEF9A4EA9}" type="presOf" srcId="{5BBDD84C-77C7-4F1B-94E0-C5E7F26F85AE}" destId="{9AE2385B-7580-4DE8-9617-E2BAB6AF9291}" srcOrd="0" destOrd="0" presId="urn:microsoft.com/office/officeart/2005/8/layout/pList2"/>
    <dgm:cxn modelId="{8F2CC9F3-A07C-42D6-9F94-2B1C8A499F75}" type="presOf" srcId="{EB0F4071-4BD8-4C1F-A27F-5F8025241930}" destId="{3038286D-88A9-452E-9E80-FFD9721A1B30}" srcOrd="0" destOrd="0" presId="urn:microsoft.com/office/officeart/2005/8/layout/pList2"/>
    <dgm:cxn modelId="{FF0B9D39-98CF-4C8C-B4F9-45B3220081FC}" srcId="{EB0F4071-4BD8-4C1F-A27F-5F8025241930}" destId="{E7D96761-A37C-40FC-9BE2-5D62247D977B}" srcOrd="1" destOrd="0" parTransId="{7FDD8F75-FE0E-4A2F-918D-D8A54F6E905D}" sibTransId="{6EB2A611-A08C-44DD-BF99-6017C96AEB37}"/>
    <dgm:cxn modelId="{44CCA4D2-BB8D-453A-B62D-EBD261B34D3B}" srcId="{EB0F4071-4BD8-4C1F-A27F-5F8025241930}" destId="{A55ECA4B-B7C5-4675-99B7-CDC5B269134E}" srcOrd="3" destOrd="0" parTransId="{68F767FB-507D-4BFE-89EB-5FA62E27B5F9}" sibTransId="{02CB4A07-7EA3-453B-912D-4E4F91A68AC5}"/>
    <dgm:cxn modelId="{25402CCB-5455-4CD2-A7F3-9749332770B0}" type="presOf" srcId="{82B1813E-0AB3-4EB0-822C-999EEAC1A6B0}" destId="{D18EF433-6CEC-456E-B7CF-07DC7CC99C35}" srcOrd="0" destOrd="0" presId="urn:microsoft.com/office/officeart/2005/8/layout/pList2"/>
    <dgm:cxn modelId="{6C763DC0-1889-476D-B3C2-9929AF264192}" type="presOf" srcId="{BF3485FE-89C3-4C6F-B712-AD8554CA09E5}" destId="{4DAE9225-8CC2-4021-A6A1-5FF176D276D7}" srcOrd="0" destOrd="0" presId="urn:microsoft.com/office/officeart/2005/8/layout/pList2"/>
    <dgm:cxn modelId="{80AC5213-50A7-40BD-824E-CBD9F7B414F6}" srcId="{EB0F4071-4BD8-4C1F-A27F-5F8025241930}" destId="{6B7BD90B-8249-4B7B-B91C-D72D5B68CCBC}" srcOrd="5" destOrd="0" parTransId="{8E06CC8D-3144-4242-ACCB-FB3221F73219}" sibTransId="{177758CE-DFB0-44CC-93B7-9CC32DE81F6D}"/>
    <dgm:cxn modelId="{21163BE9-4229-46D1-80D9-B31B56D46CFA}" type="presOf" srcId="{A55ECA4B-B7C5-4675-99B7-CDC5B269134E}" destId="{2661DDA7-533A-4E14-BDDF-35E3C8F2496F}" srcOrd="0" destOrd="0" presId="urn:microsoft.com/office/officeart/2005/8/layout/pList2"/>
    <dgm:cxn modelId="{D44B6F2E-D036-408A-BE59-18618663DCB4}" srcId="{EB0F4071-4BD8-4C1F-A27F-5F8025241930}" destId="{F20F5D0F-0267-4B30-9E3D-86DE90B00DE0}" srcOrd="7" destOrd="0" parTransId="{F544D01F-B46B-4B80-96DE-8510472C0646}" sibTransId="{4B7C3CE5-0BB2-46FC-B048-8C0829C506EF}"/>
    <dgm:cxn modelId="{F2D45766-F67E-4862-BDA0-B689590EDDF1}" type="presOf" srcId="{F20F5D0F-0267-4B30-9E3D-86DE90B00DE0}" destId="{7CADA55D-43EC-469F-9D96-FD817EFBFA8A}" srcOrd="0" destOrd="0" presId="urn:microsoft.com/office/officeart/2005/8/layout/pList2"/>
    <dgm:cxn modelId="{FDEDAB8D-F5FD-437D-8C6F-3568426CCE95}" srcId="{EB0F4071-4BD8-4C1F-A27F-5F8025241930}" destId="{1ED9CE3F-FC88-466C-A85C-2DF2523C1333}" srcOrd="2" destOrd="0" parTransId="{AC2BB98C-8A95-4AA0-97DC-426C22DF3504}" sibTransId="{FB266116-EE42-4337-BD1D-60296B748827}"/>
    <dgm:cxn modelId="{D333217D-AE8B-4FEE-801A-6D5E83D47282}" type="presOf" srcId="{E7D96761-A37C-40FC-9BE2-5D62247D977B}" destId="{1BD36143-8ACC-40FD-8A0C-AFE606691B46}" srcOrd="0" destOrd="0" presId="urn:microsoft.com/office/officeart/2005/8/layout/pList2"/>
    <dgm:cxn modelId="{D3745C37-7567-4ABB-81CF-63FCB585DA9F}" srcId="{EB0F4071-4BD8-4C1F-A27F-5F8025241930}" destId="{5BBDD84C-77C7-4F1B-94E0-C5E7F26F85AE}" srcOrd="4" destOrd="0" parTransId="{2C1D6370-F022-430E-B5D9-DEDD0AAF2177}" sibTransId="{82B1813E-0AB3-4EB0-822C-999EEAC1A6B0}"/>
    <dgm:cxn modelId="{67B04127-CB95-4299-BEB6-0A61D163DE94}" type="presOf" srcId="{6EB2A611-A08C-44DD-BF99-6017C96AEB37}" destId="{3E516E44-31B5-4673-8DF6-16C88DA45090}" srcOrd="0" destOrd="0" presId="urn:microsoft.com/office/officeart/2005/8/layout/pList2"/>
    <dgm:cxn modelId="{82EABB15-A60E-4C8C-B0A4-2E26076A0945}" type="presOf" srcId="{E38FEB09-FB09-4677-9224-E7D5E66D6E5C}" destId="{0A9C0359-8A30-40F8-BF28-2E9E1DFEBCC4}" srcOrd="0" destOrd="0" presId="urn:microsoft.com/office/officeart/2005/8/layout/pList2"/>
    <dgm:cxn modelId="{154EB294-1B53-45AE-9845-4E8958DCF511}" type="presOf" srcId="{1ED9CE3F-FC88-466C-A85C-2DF2523C1333}" destId="{0C50F24E-24BF-49F0-82F8-C21B3161D499}" srcOrd="0" destOrd="0" presId="urn:microsoft.com/office/officeart/2005/8/layout/pList2"/>
    <dgm:cxn modelId="{C06275F6-5FFF-4180-BDE2-5B1ADAEE6A70}" srcId="{EB0F4071-4BD8-4C1F-A27F-5F8025241930}" destId="{20773337-FE5B-4DB8-8BA8-954F36EDB94E}" srcOrd="8" destOrd="0" parTransId="{2350EDF2-18CD-43C9-90A7-38900D820C23}" sibTransId="{93E2F755-C36A-4D31-9E6D-E817B59A7751}"/>
    <dgm:cxn modelId="{48BD41C6-9FBE-4D2E-B3D7-2BF9ABB3D2E1}" type="presOf" srcId="{4B7C3CE5-0BB2-46FC-B048-8C0829C506EF}" destId="{6FA920AA-32FD-4B13-BEF5-E6EC81C77E14}" srcOrd="0" destOrd="0" presId="urn:microsoft.com/office/officeart/2005/8/layout/pList2"/>
    <dgm:cxn modelId="{4AC7E26A-0560-4933-A396-DF288AC653EA}" type="presOf" srcId="{02CB4A07-7EA3-453B-912D-4E4F91A68AC5}" destId="{3B8B7559-2096-4750-9081-9D49683CD37A}" srcOrd="0" destOrd="0" presId="urn:microsoft.com/office/officeart/2005/8/layout/pList2"/>
    <dgm:cxn modelId="{09FB2AC0-4903-4446-BE2A-4EB22E530D53}" type="presOf" srcId="{93E2F755-C36A-4D31-9E6D-E817B59A7751}" destId="{239E371C-9208-433D-97A3-B3F2108CEE7C}" srcOrd="0" destOrd="0" presId="urn:microsoft.com/office/officeart/2005/8/layout/pList2"/>
    <dgm:cxn modelId="{59E23C00-8CB0-4F1B-A6EC-45C4F61B2A10}" type="presOf" srcId="{177758CE-DFB0-44CC-93B7-9CC32DE81F6D}" destId="{5FAC61AE-53AF-43E1-BCDC-36572635C720}" srcOrd="0" destOrd="0" presId="urn:microsoft.com/office/officeart/2005/8/layout/pList2"/>
    <dgm:cxn modelId="{76178FD3-F658-449E-83A6-BBEAD2FBC5B2}" type="presParOf" srcId="{3038286D-88A9-452E-9E80-FFD9721A1B30}" destId="{9171F2EF-50FE-4153-BC13-EAE40DCDDBE0}" srcOrd="0" destOrd="0" presId="urn:microsoft.com/office/officeart/2005/8/layout/pList2"/>
    <dgm:cxn modelId="{E210C3F9-F41D-4562-BE55-AF63E587A8A1}" type="presParOf" srcId="{3038286D-88A9-452E-9E80-FFD9721A1B30}" destId="{E7CFD082-5551-4F50-B0DD-6817A96300E2}" srcOrd="1" destOrd="0" presId="urn:microsoft.com/office/officeart/2005/8/layout/pList2"/>
    <dgm:cxn modelId="{558D3AB5-4826-4045-BF51-1A71884590D7}" type="presParOf" srcId="{E7CFD082-5551-4F50-B0DD-6817A96300E2}" destId="{A25FDB6F-8C79-4B64-BEB7-40B35993C5F5}" srcOrd="0" destOrd="0" presId="urn:microsoft.com/office/officeart/2005/8/layout/pList2"/>
    <dgm:cxn modelId="{A89A5757-FFB3-4DEE-A785-3B2257536481}" type="presParOf" srcId="{A25FDB6F-8C79-4B64-BEB7-40B35993C5F5}" destId="{6F369238-D56A-4E7A-A69C-54CCC1B111D4}" srcOrd="0" destOrd="0" presId="urn:microsoft.com/office/officeart/2005/8/layout/pList2"/>
    <dgm:cxn modelId="{80A56E52-9EE6-48F6-9FD7-7E953580683D}" type="presParOf" srcId="{A25FDB6F-8C79-4B64-BEB7-40B35993C5F5}" destId="{B16F032C-3929-42E7-AE5F-8A3D89395A31}" srcOrd="1" destOrd="0" presId="urn:microsoft.com/office/officeart/2005/8/layout/pList2"/>
    <dgm:cxn modelId="{DCFCC03C-6A62-4A3F-8A7D-01B6569F1DCE}" type="presParOf" srcId="{A25FDB6F-8C79-4B64-BEB7-40B35993C5F5}" destId="{21F7A236-CC94-45A5-A4D3-05D7CE306BD0}" srcOrd="2" destOrd="0" presId="urn:microsoft.com/office/officeart/2005/8/layout/pList2"/>
    <dgm:cxn modelId="{A6C0D5D5-13DE-4F1E-8093-334E53B8406B}" type="presParOf" srcId="{E7CFD082-5551-4F50-B0DD-6817A96300E2}" destId="{FD5A9BF0-3059-4C0C-A7EA-2261359DB3E4}" srcOrd="1" destOrd="0" presId="urn:microsoft.com/office/officeart/2005/8/layout/pList2"/>
    <dgm:cxn modelId="{9C890733-7CF2-4CFA-9632-EC34C2E6A452}" type="presParOf" srcId="{E7CFD082-5551-4F50-B0DD-6817A96300E2}" destId="{0EFE8BF9-BA0E-4213-9678-3C0F5D5B4528}" srcOrd="2" destOrd="0" presId="urn:microsoft.com/office/officeart/2005/8/layout/pList2"/>
    <dgm:cxn modelId="{31EE3E17-ADBB-4757-92F7-6FE1B26D717D}" type="presParOf" srcId="{0EFE8BF9-BA0E-4213-9678-3C0F5D5B4528}" destId="{1BD36143-8ACC-40FD-8A0C-AFE606691B46}" srcOrd="0" destOrd="0" presId="urn:microsoft.com/office/officeart/2005/8/layout/pList2"/>
    <dgm:cxn modelId="{7ECBBCC9-82DC-4AC7-926B-39305F170014}" type="presParOf" srcId="{0EFE8BF9-BA0E-4213-9678-3C0F5D5B4528}" destId="{FF1A8358-B238-4942-AB7F-0CC980A69556}" srcOrd="1" destOrd="0" presId="urn:microsoft.com/office/officeart/2005/8/layout/pList2"/>
    <dgm:cxn modelId="{7CB46F7D-3672-483B-8877-4FBF03B9F302}" type="presParOf" srcId="{0EFE8BF9-BA0E-4213-9678-3C0F5D5B4528}" destId="{A79984B9-2ED0-4CB8-8052-4B56AE069F0A}" srcOrd="2" destOrd="0" presId="urn:microsoft.com/office/officeart/2005/8/layout/pList2"/>
    <dgm:cxn modelId="{131E43B1-ED3C-4C26-B2F9-5A601B5E4247}" type="presParOf" srcId="{E7CFD082-5551-4F50-B0DD-6817A96300E2}" destId="{3E516E44-31B5-4673-8DF6-16C88DA45090}" srcOrd="3" destOrd="0" presId="urn:microsoft.com/office/officeart/2005/8/layout/pList2"/>
    <dgm:cxn modelId="{AE095E36-EEBF-4032-B644-F3E3C33880DD}" type="presParOf" srcId="{E7CFD082-5551-4F50-B0DD-6817A96300E2}" destId="{BAC0E55D-EAD1-45C0-933D-8C1525D75ED5}" srcOrd="4" destOrd="0" presId="urn:microsoft.com/office/officeart/2005/8/layout/pList2"/>
    <dgm:cxn modelId="{F5340425-24D1-49C0-9991-A29324DBAA24}" type="presParOf" srcId="{BAC0E55D-EAD1-45C0-933D-8C1525D75ED5}" destId="{0C50F24E-24BF-49F0-82F8-C21B3161D499}" srcOrd="0" destOrd="0" presId="urn:microsoft.com/office/officeart/2005/8/layout/pList2"/>
    <dgm:cxn modelId="{21062B55-9D44-4948-94AD-F455B1DDD79A}" type="presParOf" srcId="{BAC0E55D-EAD1-45C0-933D-8C1525D75ED5}" destId="{324E8370-1774-43AB-AD91-D52373C18168}" srcOrd="1" destOrd="0" presId="urn:microsoft.com/office/officeart/2005/8/layout/pList2"/>
    <dgm:cxn modelId="{1C8CF6F3-77C8-413E-95E1-C331FAB675EE}" type="presParOf" srcId="{BAC0E55D-EAD1-45C0-933D-8C1525D75ED5}" destId="{67CA7182-073F-4A60-A655-1526C70FA844}" srcOrd="2" destOrd="0" presId="urn:microsoft.com/office/officeart/2005/8/layout/pList2"/>
    <dgm:cxn modelId="{215ECBAA-9312-4658-AD5D-F47FB9E7D0F7}" type="presParOf" srcId="{E7CFD082-5551-4F50-B0DD-6817A96300E2}" destId="{3584C1D3-10A0-4593-BC68-B5C96E05C5B4}" srcOrd="5" destOrd="0" presId="urn:microsoft.com/office/officeart/2005/8/layout/pList2"/>
    <dgm:cxn modelId="{18DE9037-8649-4C5F-B549-222A6158AD62}" type="presParOf" srcId="{E7CFD082-5551-4F50-B0DD-6817A96300E2}" destId="{916E5F5E-DDEA-47E9-B478-2462247F6315}" srcOrd="6" destOrd="0" presId="urn:microsoft.com/office/officeart/2005/8/layout/pList2"/>
    <dgm:cxn modelId="{25E79640-71EA-44D6-811C-B801EE77BB9A}" type="presParOf" srcId="{916E5F5E-DDEA-47E9-B478-2462247F6315}" destId="{2661DDA7-533A-4E14-BDDF-35E3C8F2496F}" srcOrd="0" destOrd="0" presId="urn:microsoft.com/office/officeart/2005/8/layout/pList2"/>
    <dgm:cxn modelId="{CB4A879E-17EC-49F8-A2CB-9EDE212AE81F}" type="presParOf" srcId="{916E5F5E-DDEA-47E9-B478-2462247F6315}" destId="{77D43A3A-8B02-4CF3-85C5-9EC0CCA0A0D8}" srcOrd="1" destOrd="0" presId="urn:microsoft.com/office/officeart/2005/8/layout/pList2"/>
    <dgm:cxn modelId="{0A4A8B80-5C11-44F3-815D-B2DE7FAA5E77}" type="presParOf" srcId="{916E5F5E-DDEA-47E9-B478-2462247F6315}" destId="{21F4A2B8-6E5A-4898-9E50-C445679A73BA}" srcOrd="2" destOrd="0" presId="urn:microsoft.com/office/officeart/2005/8/layout/pList2"/>
    <dgm:cxn modelId="{4A0EC990-7962-4B2C-B4EE-23CC0D4A0620}" type="presParOf" srcId="{E7CFD082-5551-4F50-B0DD-6817A96300E2}" destId="{3B8B7559-2096-4750-9081-9D49683CD37A}" srcOrd="7" destOrd="0" presId="urn:microsoft.com/office/officeart/2005/8/layout/pList2"/>
    <dgm:cxn modelId="{8A2DE6E6-0D9B-4C89-9F98-3A5951CF1926}" type="presParOf" srcId="{E7CFD082-5551-4F50-B0DD-6817A96300E2}" destId="{F0C1AE69-B344-4925-BC9F-D2C655F615CE}" srcOrd="8" destOrd="0" presId="urn:microsoft.com/office/officeart/2005/8/layout/pList2"/>
    <dgm:cxn modelId="{7A647F7E-21BC-4A4B-AE91-8E08C371C1F4}" type="presParOf" srcId="{F0C1AE69-B344-4925-BC9F-D2C655F615CE}" destId="{9AE2385B-7580-4DE8-9617-E2BAB6AF9291}" srcOrd="0" destOrd="0" presId="urn:microsoft.com/office/officeart/2005/8/layout/pList2"/>
    <dgm:cxn modelId="{7B4794B5-2DA3-43CF-98EE-73F5E9F1B8D7}" type="presParOf" srcId="{F0C1AE69-B344-4925-BC9F-D2C655F615CE}" destId="{4A8C639D-702E-4CA4-B72F-52A82CB0B5C6}" srcOrd="1" destOrd="0" presId="urn:microsoft.com/office/officeart/2005/8/layout/pList2"/>
    <dgm:cxn modelId="{14701649-14BA-4CDD-ADBF-179255D21E34}" type="presParOf" srcId="{F0C1AE69-B344-4925-BC9F-D2C655F615CE}" destId="{5F732DA7-0130-4266-9844-D18FF36B42C1}" srcOrd="2" destOrd="0" presId="urn:microsoft.com/office/officeart/2005/8/layout/pList2"/>
    <dgm:cxn modelId="{1AB66367-F3B9-4D92-BDA4-883628C00D63}" type="presParOf" srcId="{E7CFD082-5551-4F50-B0DD-6817A96300E2}" destId="{D18EF433-6CEC-456E-B7CF-07DC7CC99C35}" srcOrd="9" destOrd="0" presId="urn:microsoft.com/office/officeart/2005/8/layout/pList2"/>
    <dgm:cxn modelId="{7BA6BCBD-2121-40FA-8351-DF41B6A79216}" type="presParOf" srcId="{E7CFD082-5551-4F50-B0DD-6817A96300E2}" destId="{43FD2EE3-B66D-4209-B9F7-9A453E00CC78}" srcOrd="10" destOrd="0" presId="urn:microsoft.com/office/officeart/2005/8/layout/pList2"/>
    <dgm:cxn modelId="{A741A223-459E-4270-975B-20D11741B50D}" type="presParOf" srcId="{43FD2EE3-B66D-4209-B9F7-9A453E00CC78}" destId="{3B8081E0-B93A-479D-8F42-85CBD42B86A0}" srcOrd="0" destOrd="0" presId="urn:microsoft.com/office/officeart/2005/8/layout/pList2"/>
    <dgm:cxn modelId="{7329A537-713A-4DDB-854D-41CEB4F04757}" type="presParOf" srcId="{43FD2EE3-B66D-4209-B9F7-9A453E00CC78}" destId="{0582F3A2-DEBB-4CA5-A506-48B60895FE95}" srcOrd="1" destOrd="0" presId="urn:microsoft.com/office/officeart/2005/8/layout/pList2"/>
    <dgm:cxn modelId="{074C9F10-196D-488B-A1EB-29250EA7AE83}" type="presParOf" srcId="{43FD2EE3-B66D-4209-B9F7-9A453E00CC78}" destId="{76A8260A-8EDA-4A19-8E7C-A0BD08A54168}" srcOrd="2" destOrd="0" presId="urn:microsoft.com/office/officeart/2005/8/layout/pList2"/>
    <dgm:cxn modelId="{0AE7DD26-06B5-4825-9069-4FC948B906EE}" type="presParOf" srcId="{E7CFD082-5551-4F50-B0DD-6817A96300E2}" destId="{5FAC61AE-53AF-43E1-BCDC-36572635C720}" srcOrd="11" destOrd="0" presId="urn:microsoft.com/office/officeart/2005/8/layout/pList2"/>
    <dgm:cxn modelId="{37A24716-9E61-4861-8EF5-A4E23BDA1839}" type="presParOf" srcId="{E7CFD082-5551-4F50-B0DD-6817A96300E2}" destId="{EB324C0B-CAF0-49CA-8A92-9303A1A149F1}" srcOrd="12" destOrd="0" presId="urn:microsoft.com/office/officeart/2005/8/layout/pList2"/>
    <dgm:cxn modelId="{FBEA9738-E715-4656-82D6-053A2D152982}" type="presParOf" srcId="{EB324C0B-CAF0-49CA-8A92-9303A1A149F1}" destId="{0A9C0359-8A30-40F8-BF28-2E9E1DFEBCC4}" srcOrd="0" destOrd="0" presId="urn:microsoft.com/office/officeart/2005/8/layout/pList2"/>
    <dgm:cxn modelId="{ED7AF3CD-9565-42E7-8BA1-30E11D2E0B65}" type="presParOf" srcId="{EB324C0B-CAF0-49CA-8A92-9303A1A149F1}" destId="{AC774A0B-5EBC-4F3F-AFD3-8ED00459DB39}" srcOrd="1" destOrd="0" presId="urn:microsoft.com/office/officeart/2005/8/layout/pList2"/>
    <dgm:cxn modelId="{6771D172-2274-477A-A75C-02A8B4E83241}" type="presParOf" srcId="{EB324C0B-CAF0-49CA-8A92-9303A1A149F1}" destId="{690F9A88-BB2E-4016-B741-9E7075A5CC36}" srcOrd="2" destOrd="0" presId="urn:microsoft.com/office/officeart/2005/8/layout/pList2"/>
    <dgm:cxn modelId="{CEA30D0B-C0D8-46FF-84AF-7DFAC48BB859}" type="presParOf" srcId="{E7CFD082-5551-4F50-B0DD-6817A96300E2}" destId="{9C363833-7244-4B39-8E05-7C9F25ACB154}" srcOrd="13" destOrd="0" presId="urn:microsoft.com/office/officeart/2005/8/layout/pList2"/>
    <dgm:cxn modelId="{3A9AE0DB-66C8-4E7F-B1BD-05291402C949}" type="presParOf" srcId="{E7CFD082-5551-4F50-B0DD-6817A96300E2}" destId="{B2575FC9-5C29-4E16-AC71-C8191B8783B1}" srcOrd="14" destOrd="0" presId="urn:microsoft.com/office/officeart/2005/8/layout/pList2"/>
    <dgm:cxn modelId="{DF6D4A89-0CDB-4671-B5A8-DBE2DDEB7859}" type="presParOf" srcId="{B2575FC9-5C29-4E16-AC71-C8191B8783B1}" destId="{7CADA55D-43EC-469F-9D96-FD817EFBFA8A}" srcOrd="0" destOrd="0" presId="urn:microsoft.com/office/officeart/2005/8/layout/pList2"/>
    <dgm:cxn modelId="{D2C4211A-DF01-4896-B022-92BA61F9E827}" type="presParOf" srcId="{B2575FC9-5C29-4E16-AC71-C8191B8783B1}" destId="{F075245B-7A2B-49C9-8ED8-62DF72277BDC}" srcOrd="1" destOrd="0" presId="urn:microsoft.com/office/officeart/2005/8/layout/pList2"/>
    <dgm:cxn modelId="{CF300F65-DA4C-46C6-8C06-9F8DAC059680}" type="presParOf" srcId="{B2575FC9-5C29-4E16-AC71-C8191B8783B1}" destId="{8E308CB6-F0BC-4266-A47F-1976B1FF97FA}" srcOrd="2" destOrd="0" presId="urn:microsoft.com/office/officeart/2005/8/layout/pList2"/>
    <dgm:cxn modelId="{F94528C6-D43E-4CA6-B96E-6B8AE8265098}" type="presParOf" srcId="{E7CFD082-5551-4F50-B0DD-6817A96300E2}" destId="{6FA920AA-32FD-4B13-BEF5-E6EC81C77E14}" srcOrd="15" destOrd="0" presId="urn:microsoft.com/office/officeart/2005/8/layout/pList2"/>
    <dgm:cxn modelId="{0D233582-9323-41C9-9939-632B1465F062}" type="presParOf" srcId="{E7CFD082-5551-4F50-B0DD-6817A96300E2}" destId="{81FBFE92-71E3-458E-8B12-54AFE5E408F3}" srcOrd="16" destOrd="0" presId="urn:microsoft.com/office/officeart/2005/8/layout/pList2"/>
    <dgm:cxn modelId="{777F6BD3-0175-4513-B7AA-6698D4B5AD8A}" type="presParOf" srcId="{81FBFE92-71E3-458E-8B12-54AFE5E408F3}" destId="{B427C7F0-DF33-4ED6-BF41-7A576788B604}" srcOrd="0" destOrd="0" presId="urn:microsoft.com/office/officeart/2005/8/layout/pList2"/>
    <dgm:cxn modelId="{2F24503D-BC67-4F02-A6A8-FF7B386C643A}" type="presParOf" srcId="{81FBFE92-71E3-458E-8B12-54AFE5E408F3}" destId="{065AF9F9-94EB-44DD-9275-C81F8F254B43}" srcOrd="1" destOrd="0" presId="urn:microsoft.com/office/officeart/2005/8/layout/pList2"/>
    <dgm:cxn modelId="{A8DCCBDD-651B-44D2-A5B7-0D19EDA2A5EA}" type="presParOf" srcId="{81FBFE92-71E3-458E-8B12-54AFE5E408F3}" destId="{4A669F08-B00D-469E-AE8A-5165399E5E5A}" srcOrd="2" destOrd="0" presId="urn:microsoft.com/office/officeart/2005/8/layout/pList2"/>
    <dgm:cxn modelId="{2EC1483E-BFB3-41D5-9EF1-6A640F554EF0}" type="presParOf" srcId="{E7CFD082-5551-4F50-B0DD-6817A96300E2}" destId="{239E371C-9208-433D-97A3-B3F2108CEE7C}" srcOrd="17" destOrd="0" presId="urn:microsoft.com/office/officeart/2005/8/layout/pList2"/>
    <dgm:cxn modelId="{B5CAE641-8CC8-421C-8CE5-B2442E81908B}" type="presParOf" srcId="{E7CFD082-5551-4F50-B0DD-6817A96300E2}" destId="{FF4CEC85-5DE2-403A-859F-B37521048D72}" srcOrd="18" destOrd="0" presId="urn:microsoft.com/office/officeart/2005/8/layout/pList2"/>
    <dgm:cxn modelId="{2256E30A-1B3E-4744-BF05-1857282DB214}" type="presParOf" srcId="{FF4CEC85-5DE2-403A-859F-B37521048D72}" destId="{4DAE9225-8CC2-4021-A6A1-5FF176D276D7}" srcOrd="0" destOrd="0" presId="urn:microsoft.com/office/officeart/2005/8/layout/pList2"/>
    <dgm:cxn modelId="{B2DB5B94-8C38-4B55-BEB1-1BA9DA155B8B}" type="presParOf" srcId="{FF4CEC85-5DE2-403A-859F-B37521048D72}" destId="{475C02C4-A384-42D8-9F77-097E25BFB6C3}" srcOrd="1" destOrd="0" presId="urn:microsoft.com/office/officeart/2005/8/layout/pList2"/>
    <dgm:cxn modelId="{212C3CFB-F8E6-445D-9A00-406305BE2932}" type="presParOf" srcId="{FF4CEC85-5DE2-403A-859F-B37521048D72}" destId="{D06EA404-4231-49B9-82BC-695E00CC543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0.05691</cdr:x>
      <cdr:y>0.09639</cdr:y>
    </cdr:from>
    <cdr:to>
      <cdr:x>0.19512</cdr:x>
      <cdr:y>0.18072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576064"/>
          <a:ext cx="12241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2F110-3B21-444D-9833-67B1AB751CD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3B91-41EE-4CF0-94E2-C1025849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3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3B91-41EE-4CF0-94E2-C102584951F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5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3B91-41EE-4CF0-94E2-C102584951F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7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3B91-41EE-4CF0-94E2-C102584951F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5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2.gif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fin37@gfu.r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estiirk.ru/upload/iblock/2e1/m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234"/>
            <a:ext cx="9036496" cy="62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на 2022 год и плановый период 2023 и 2024 годов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31913" y="188913"/>
            <a:ext cx="7124700" cy="5762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pic>
        <p:nvPicPr>
          <p:cNvPr id="5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5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736389"/>
              </p:ext>
            </p:extLst>
          </p:nvPr>
        </p:nvGraphicFramePr>
        <p:xfrm>
          <a:off x="107504" y="764704"/>
          <a:ext cx="903649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033" y="806865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Расходы бюджета по основным функциям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23061219"/>
              </p:ext>
            </p:extLst>
          </p:nvPr>
        </p:nvGraphicFramePr>
        <p:xfrm>
          <a:off x="-180528" y="332657"/>
          <a:ext cx="10585176" cy="6362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863877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38932"/>
            <a:ext cx="356788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" y="4338933"/>
            <a:ext cx="364799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764704"/>
            <a:ext cx="4546848" cy="33123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 smtClean="0"/>
              <a:t>Бюджет Чунского районного муниципального образования на 2022 год </a:t>
            </a:r>
            <a:r>
              <a:rPr lang="ru-RU" sz="2500" b="1" i="1" dirty="0" smtClean="0"/>
              <a:t>социально ориентирован</a:t>
            </a:r>
            <a:r>
              <a:rPr lang="ru-RU" sz="2500" dirty="0"/>
              <a:t>. Доля расходов бюджета на социальную </a:t>
            </a:r>
            <a:r>
              <a:rPr lang="ru-RU" sz="2500" dirty="0" smtClean="0"/>
              <a:t>сферу (образование, культура, физическая культура, социальная политика) </a:t>
            </a:r>
            <a:r>
              <a:rPr lang="ru-RU" sz="2500" dirty="0"/>
              <a:t>составила </a:t>
            </a:r>
            <a:r>
              <a:rPr lang="ru-RU" sz="2500" b="1" i="1" dirty="0" smtClean="0"/>
              <a:t>79,8%</a:t>
            </a:r>
            <a:endParaRPr lang="ru-RU" sz="25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5201"/>
            <a:ext cx="3648493" cy="243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Социально ориентированные расходы бюджета Чунского районного муниципального образования</a:t>
            </a: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67583"/>
              </p:ext>
            </p:extLst>
          </p:nvPr>
        </p:nvGraphicFramePr>
        <p:xfrm>
          <a:off x="0" y="1863683"/>
          <a:ext cx="9144000" cy="497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t="10290" r="11321"/>
          <a:stretch/>
        </p:blipFill>
        <p:spPr>
          <a:xfrm>
            <a:off x="539552" y="648753"/>
            <a:ext cx="8296799" cy="6209247"/>
          </a:xfrm>
        </p:spPr>
      </p:pic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32" y="692696"/>
            <a:ext cx="1849520" cy="187220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29" y="985401"/>
            <a:ext cx="1800200" cy="1872208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36" y="1556792"/>
            <a:ext cx="1884853" cy="2016224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1958972" cy="1925769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981957"/>
            <a:ext cx="2073929" cy="2048313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 descr="Запущен муниципальный автобус на Бунбу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2074231" cy="2009691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1944215" cy="2016223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56" y="4293096"/>
            <a:ext cx="1864623" cy="2026906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07" y="3573016"/>
            <a:ext cx="2072698" cy="1923699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1" name="Picture 13" descr="https://live.staticflickr.com/4374/37397832785_bd322c5e3e_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14141"/>
            <a:ext cx="2195656" cy="1915411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" y="2420888"/>
            <a:ext cx="2211303" cy="2002308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4" name="Picture 16" descr="http://rcfh.ru/userfiles/images/IMG_656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32" y="1340768"/>
            <a:ext cx="2124744" cy="1906091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9870" y="2668870"/>
            <a:ext cx="3523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Чунском районном муниципальном образовании в 2022-2024 годах будет осуществляться реализация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муниципальных 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региональных программ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050274"/>
              </p:ext>
            </p:extLst>
          </p:nvPr>
        </p:nvGraphicFramePr>
        <p:xfrm>
          <a:off x="107505" y="1496536"/>
          <a:ext cx="8928991" cy="5361464"/>
        </p:xfrm>
        <a:graphic>
          <a:graphicData uri="http://schemas.openxmlformats.org/drawingml/2006/table">
            <a:tbl>
              <a:tblPr/>
              <a:tblGrid>
                <a:gridCol w="5620829"/>
                <a:gridCol w="1151254"/>
                <a:gridCol w="1151254"/>
                <a:gridCol w="1005654"/>
              </a:tblGrid>
              <a:tr h="205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"Социальная поддержка населения"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69 288,50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69 288,50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68 773,50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6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"Оказание мер социальной поддержки отдельным категориям граждан"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68 861,50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68 861,50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68 756,50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"Поддержка социально ориентированных некоммерческих организаций Чунского районного муниципального образования"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"Ветераны и ветеранское движение"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"Укрепление семьи, поддержка материнства и детства"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"Семья для каждого ребенка"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"Здоровье"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6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"Создание условий для оказания медицинской помощи населению"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системы образования"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1 033 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523,80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1 006 981,30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933 147,30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"Дошкольное образование"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271 091,30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337 593,90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247 711,10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"Начальное общее, основное общее, среднее общее образование"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678 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681,60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585 636,00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594 788,60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"Дополнительное образование детей в сфере образования"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26 965,70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26 965,70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29 832,70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"Отдых, оздоровление и занятость детей и подростков"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3 337,50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3 337,60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3 337,60</a:t>
                      </a:r>
                    </a:p>
                  </a:txBody>
                  <a:tcPr marL="6438" marR="6438" marT="6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82203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 формируется в рамках государственных и муниципальных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700751"/>
              </p:ext>
            </p:extLst>
          </p:nvPr>
        </p:nvGraphicFramePr>
        <p:xfrm>
          <a:off x="251522" y="764708"/>
          <a:ext cx="8568951" cy="6057750"/>
        </p:xfrm>
        <a:graphic>
          <a:graphicData uri="http://schemas.openxmlformats.org/drawingml/2006/table">
            <a:tbl>
              <a:tblPr/>
              <a:tblGrid>
                <a:gridCol w="5051643"/>
                <a:gridCol w="1172436"/>
                <a:gridCol w="1172436"/>
                <a:gridCol w="1172436"/>
              </a:tblGrid>
              <a:tr h="175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"Обеспечение реализации и прочие мероприятия муниципальной программы"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53 447,70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53 448,10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57 477,30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культуры, спорта и молодежной политики"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108 761,60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76 517,40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73 671,20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1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библиотечного дела"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10 696,90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8 518,40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10 157,70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"Организация досуга и предоставление услуг организаций культуры"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42 296,10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19 083,00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19 042,30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физической культуры и массового спорта"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17 962,90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14 212,50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13 404,50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"Дополнительное образование детей в сфере культуры и спорта"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16 386,20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13 438,00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11 524,00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"Молодежная политика"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"Сохранение народных традиций и народного творчества"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"Комплексные меры профилактики наркомании и других социально-негативных явлений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"Патриотическое воспитание детей и молодежи"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21 139,50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21 090,50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19 367,70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"Безопасность"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7 001,40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6 714,40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"Предупреждение чрезвычайных ситуаций"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016,90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"Профилактика правонарушений, экстремистской и террористической деятельности"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"Развитие, содержание и обеспечение деятельности ЕДДС Чунского района"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9 013,50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6 916,40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6 626,40</a:t>
                      </a: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758358"/>
              </p:ext>
            </p:extLst>
          </p:nvPr>
        </p:nvGraphicFramePr>
        <p:xfrm>
          <a:off x="251520" y="836712"/>
          <a:ext cx="8784975" cy="5973321"/>
        </p:xfrm>
        <a:graphic>
          <a:graphicData uri="http://schemas.openxmlformats.org/drawingml/2006/table">
            <a:tbl>
              <a:tblPr/>
              <a:tblGrid>
                <a:gridCol w="5178996"/>
                <a:gridCol w="1201993"/>
                <a:gridCol w="1201993"/>
                <a:gridCol w="1201993"/>
              </a:tblGrid>
              <a:tr h="167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"Транспорт"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6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1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"Модернизация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"Молодым семьям - доступное жилье"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7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""Экономическое развитие Чунского района"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2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экономики и инвестиционной деятельности"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и поддержка субъектов малого и среднего предпринимательства"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потребительского рынка"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Иркутской области "Социальная поддержка населения"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5 602,50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5 602,50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5 602,50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2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«Социальная поддержка населения Иркутской области»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3 948,10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3 948,10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3 948,10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«Дети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Приангарья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1 654,40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1 654,40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1 654,40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Иркутской области "Развитие культуры"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1 532,00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1 532,00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1 532,00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7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«Оказание финансовой поддержки муниципальным образованиям Иркутской области в сфере культуры и архивного дела»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1 532,00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1 532,00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1 532,00</a:t>
                      </a:r>
                    </a:p>
                  </a:txBody>
                  <a:tcPr marL="4749" marR="4749" marT="47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018175"/>
              </p:ext>
            </p:extLst>
          </p:nvPr>
        </p:nvGraphicFramePr>
        <p:xfrm>
          <a:off x="107503" y="692702"/>
          <a:ext cx="8856984" cy="6080142"/>
        </p:xfrm>
        <a:graphic>
          <a:graphicData uri="http://schemas.openxmlformats.org/drawingml/2006/table">
            <a:tbl>
              <a:tblPr/>
              <a:tblGrid>
                <a:gridCol w="5221446"/>
                <a:gridCol w="1211846"/>
                <a:gridCol w="1211846"/>
                <a:gridCol w="1211846"/>
              </a:tblGrid>
              <a:tr h="153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Иркутской области «Труд и занятость»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821,30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821,30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821,30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«Улучшение условий и охраны труда в Иркутской области»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821,30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821,30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821,30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Иркутской области «Развитие сельского хозяйства и регулирование рынков сельскохозяйственной продукции, сырья и продовольствия»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1 418,10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1 418,10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1 418,10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«Обеспечение деятельности в области ветеринарии»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1 418,10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1 418,10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1 418,10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программа Иркутской области «Развитие юстиции и правовой среды»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3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«Развитие юстиции в Иркутской области»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"Муниципальные финансы"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185 714,80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153 664,90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154 627,00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"Эффективное управление бюджетным процессом"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15 486,70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13 040,50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12 739,70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"Повышение финансовой устойчивости бюджетов муниципальных образований Чунского района"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170 228,10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140 624,40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141 887,30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"Муниципальная собственность"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30 874,50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27 589,00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26 083,40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"Управление муниципальной собственностью"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23 877,00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21 984,00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20 482,40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6 997,50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5 605,00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5 601,00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"Муниципальное управление"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69 124,10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51 101,00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50 318,80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"Повышение эффективности деятельности администрации Чунского района"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1 101,00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532,00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542,00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68 023,10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50 569,00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49 776,80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продовольствия"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труда"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«Улучшение условий и охраны труда в структурных учреждениях администрации Чунского района»</a:t>
                      </a: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8" marR="4258" marT="425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274774"/>
              </p:ext>
            </p:extLst>
          </p:nvPr>
        </p:nvGraphicFramePr>
        <p:xfrm>
          <a:off x="457200" y="1705099"/>
          <a:ext cx="8229601" cy="4316165"/>
        </p:xfrm>
        <a:graphic>
          <a:graphicData uri="http://schemas.openxmlformats.org/drawingml/2006/table">
            <a:tbl>
              <a:tblPr/>
              <a:tblGrid>
                <a:gridCol w="3431918"/>
                <a:gridCol w="595333"/>
                <a:gridCol w="840470"/>
                <a:gridCol w="840470"/>
                <a:gridCol w="840470"/>
                <a:gridCol w="840470"/>
                <a:gridCol w="840470"/>
              </a:tblGrid>
              <a:tr h="3501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на: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 от реализации продукции, работ, услуг (в действующих ценах) по полному кругу организаций, 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7593,00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9183,30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9439,10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10785,30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10857,80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64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 прибыльных предприятий (с учетом предприятий малого бизнеса)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5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индивидуальных предпринимателей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инвестиций в основной капитал за счет всех источников -  всего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5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постоянного населения - всего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Среднесписочная численность работников (без внешних совместителей) по полному кругу организаций,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9,622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регистрируемой безработицы (к трудоспособному населению)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25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 (без выплат социального характера) по полному кругу организаций,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22800,84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23277,39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23545,52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24491,90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25472,36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 начисленной заработной платы по полному кругу организаций, 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3205,10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3423,20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3610,70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3758,60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3909,60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Валовый совокупный доход (сумма ФОТ, выплат соцхарактера, прочих доходов)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3218,10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3443,20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3631,70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3781,60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3933,60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Доходный потенциал (объем налогов, формируемых на территории) - всего: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388,22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465,55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492,50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822035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показатели прогноза социально-экономического развития Чунского районного муниципального образования на 2022-2024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165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Динамика программных и непрограммных расходов Чунского районного муниципального образования</a:t>
            </a:r>
            <a:endParaRPr lang="ru-RU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900854"/>
              </p:ext>
            </p:extLst>
          </p:nvPr>
        </p:nvGraphicFramePr>
        <p:xfrm>
          <a:off x="0" y="980728"/>
          <a:ext cx="9143999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399915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98,4 %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8216" y="370567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98,6 %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401493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98,8 %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1957" y="37080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98,8 %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144" y="416287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98,8 %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«Развитие системы образования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321496"/>
            <a:ext cx="3960440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u="sng" dirty="0">
                <a:solidFill>
                  <a:srgbClr val="FF0000"/>
                </a:solidFill>
              </a:rPr>
              <a:t>Цель муниципальной программы</a:t>
            </a:r>
            <a:r>
              <a:rPr lang="ru-RU" dirty="0">
                <a:solidFill>
                  <a:srgbClr val="FF0000"/>
                </a:solidFill>
              </a:rPr>
              <a:t>	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. Обеспечение доступности и повышение качества предоставления общедоступного и бесплатного начального общего, основного общего, среднего общего образования по основным общеобразовательным программам, дополнительного образования, общедоступного бесплатного дошкольного образования на территории Чунского района, отдыха и оздоровления детей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2. Реализация основных направлений муниципальной политики в сфере образования.</a:t>
            </a:r>
          </a:p>
        </p:txBody>
      </p:sp>
      <p:pic>
        <p:nvPicPr>
          <p:cNvPr id="2049" name="Picture 1" descr="C:\Users\наташа.FINANS\Pictures\170901_c06d_6610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5678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26011"/>
            <a:ext cx="4495509" cy="19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864" y="2251711"/>
            <a:ext cx="8542584" cy="1465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rgbClr val="C00000"/>
                </a:solidFill>
              </a:rPr>
              <a:t>Цель Программы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Целью </a:t>
            </a:r>
            <a:r>
              <a:rPr lang="ru-RU" dirty="0">
                <a:solidFill>
                  <a:srgbClr val="C00000"/>
                </a:solidFill>
              </a:rPr>
              <a:t>муниципальной программы является улучшение качества жизни отдельных категорий граждан Чунского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835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Муниципальная программа </a:t>
            </a:r>
            <a:r>
              <a:rPr lang="ru-RU" sz="3200" b="1" dirty="0" smtClean="0"/>
              <a:t>Чунского </a:t>
            </a:r>
            <a:r>
              <a:rPr lang="ru-RU" sz="3200" b="1" dirty="0"/>
              <a:t>районного муниципального образования</a:t>
            </a:r>
          </a:p>
          <a:p>
            <a:pPr algn="ctr"/>
            <a:r>
              <a:rPr lang="ru-RU" sz="3200" b="1" dirty="0"/>
              <a:t>«Социальная поддержка населения»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152334" cy="275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148806" cy="276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764704"/>
            <a:ext cx="9073008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"Здоровье"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13285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</a:rPr>
              <a:t>Цель муниципальной  </a:t>
            </a: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</a:rPr>
              <a:t>программы: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Создание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условий для укрепления здоровья населения Чунского района.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427984" cy="33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16"/>
            <a:ext cx="9144000" cy="62270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"Развитие культуры, спорта и молодежной политики"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04864"/>
            <a:ext cx="3563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Цель муниципальной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программы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Сохранение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развитие культурного потенциала и наследия Чунского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района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Развитие физической культуры и спорта в Чунском районе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условий для личностного и профессионального становления молодёжи, формирования и развития духовно-нравственных и патриотических ценностей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75" y="2204864"/>
            <a:ext cx="313541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97336"/>
            <a:ext cx="3155140" cy="236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0971"/>
            <a:ext cx="9144000" cy="61653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</a:t>
            </a:r>
            <a:r>
              <a:rPr lang="ru-RU" b="1" dirty="0" smtClean="0"/>
              <a:t>образования </a:t>
            </a:r>
            <a:r>
              <a:rPr lang="ru-RU" b="1" dirty="0"/>
              <a:t>"Безопасность"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6275" y="1988840"/>
            <a:ext cx="2843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</a:rPr>
              <a:t>Цель муниципальной программы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Повышение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безопасности жизнедеятельности населения Чунского района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32" y="1884468"/>
            <a:ext cx="6189049" cy="420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"Транспорт"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060848"/>
            <a:ext cx="2160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Цель муниципальной </a:t>
            </a:r>
            <a:r>
              <a:rPr lang="ru-RU" u="sng" dirty="0" smtClean="0"/>
              <a:t>программы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транспортного обслуживания населения в границах Чунского районного муниципального образования, повышение качества пассажирских перевозок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5688632" cy="426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08504" cy="6165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Муниципальная программа Чунского районного муниципального образования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"</a:t>
            </a:r>
            <a:r>
              <a:rPr lang="ru-RU" sz="2800" dirty="0"/>
              <a:t>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3284984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Цель </a:t>
            </a:r>
            <a:r>
              <a:rPr lang="ru-RU" u="sng" dirty="0" smtClean="0"/>
              <a:t>муниципальной программы</a:t>
            </a:r>
          </a:p>
          <a:p>
            <a:endParaRPr lang="ru-RU" dirty="0" smtClean="0"/>
          </a:p>
          <a:p>
            <a:r>
              <a:rPr lang="ru-RU" dirty="0" smtClean="0"/>
              <a:t>Повышение </a:t>
            </a:r>
            <a:r>
              <a:rPr lang="ru-RU" dirty="0"/>
              <a:t>надежности и </a:t>
            </a:r>
            <a:r>
              <a:rPr lang="ru-RU" dirty="0" err="1"/>
              <a:t>энергоэффективности</a:t>
            </a:r>
            <a:r>
              <a:rPr lang="ru-RU" dirty="0"/>
              <a:t> объектов социальной сферы, находящихся в муниципальной собственности Чунского районного муниципального образования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036343" cy="31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«Экономическое развитие Чунского района»</a:t>
            </a:r>
          </a:p>
        </p:txBody>
      </p:sp>
      <p:pic>
        <p:nvPicPr>
          <p:cNvPr id="9218" name="Picture 2" descr="C:\Users\наташа.FINANS\Pictures\_55_let_raiony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7"/>
            <a:ext cx="5472608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564904"/>
            <a:ext cx="30243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Цель муниципальной программы</a:t>
            </a:r>
          </a:p>
          <a:p>
            <a:pPr algn="ctr"/>
            <a:endParaRPr lang="ru-RU" u="sng" dirty="0" smtClean="0"/>
          </a:p>
          <a:p>
            <a:r>
              <a:rPr lang="ru-RU" dirty="0"/>
              <a:t>Повышение уровня и качества жизни населения через  создание условий для роста экономического потенциала, формирование благоприятного предпринимательского климата и повышение инвестиционной активности бизнеса в районе</a:t>
            </a:r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Муниципальная программа Чунского районного муниципального образования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"</a:t>
            </a:r>
            <a:r>
              <a:rPr lang="ru-RU" dirty="0"/>
              <a:t>Муниципальные финансы"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708920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Цель муниципальной </a:t>
            </a:r>
            <a:r>
              <a:rPr lang="ru-RU" u="sng" dirty="0" smtClean="0"/>
              <a:t>программы: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качества управления муниципальными финансами Чунского районного муниципального образования, составления и исполнения муниципального бюджета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21" y="2852936"/>
            <a:ext cx="5791572" cy="325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"</a:t>
            </a:r>
            <a:r>
              <a:rPr lang="ru-RU" b="1" dirty="0"/>
              <a:t>Муниципальная собственность"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708920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Цель муниципальной </a:t>
            </a:r>
            <a:r>
              <a:rPr lang="ru-RU" u="sng" dirty="0" smtClean="0"/>
              <a:t>программы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Повышение </a:t>
            </a:r>
            <a:r>
              <a:rPr lang="ru-RU" dirty="0"/>
              <a:t>эффективности управления муниципальной собственностью.</a:t>
            </a:r>
          </a:p>
        </p:txBody>
      </p:sp>
      <p:pic>
        <p:nvPicPr>
          <p:cNvPr id="11266" name="Picture 2" descr="C:\Users\наташа.FINANS\Pictures\_1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578944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"</a:t>
            </a:r>
            <a:r>
              <a:rPr lang="ru-RU" b="1" dirty="0"/>
              <a:t>Муниципальное управление"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5312" y="2852936"/>
            <a:ext cx="1962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Цель муниципальной </a:t>
            </a:r>
            <a:r>
              <a:rPr lang="ru-RU" u="sng" dirty="0" smtClean="0"/>
              <a:t>программы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Повышение </a:t>
            </a:r>
            <a:r>
              <a:rPr lang="ru-RU" dirty="0"/>
              <a:t>открытости и эффективности деятельности администрации Чунского района.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572206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Охрана окружающей среды в Чунском районном муниципальном образовании»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708920"/>
            <a:ext cx="17281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/>
              <a:t>Цели </a:t>
            </a:r>
            <a:r>
              <a:rPr lang="ru-RU" sz="2000" u="sng" dirty="0" smtClean="0"/>
              <a:t>Программы</a:t>
            </a:r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Сохранение </a:t>
            </a:r>
            <a:r>
              <a:rPr lang="ru-RU" sz="2000" dirty="0"/>
              <a:t>и защита окружающей среды</a:t>
            </a:r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038801" cy="202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96786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«Молодым семьям – доступное жилье»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112238"/>
            <a:ext cx="2010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/>
              <a:t>Цели </a:t>
            </a:r>
            <a:r>
              <a:rPr lang="ru-RU" sz="2000" u="sng" dirty="0" smtClean="0"/>
              <a:t>Программы</a:t>
            </a:r>
          </a:p>
          <a:p>
            <a:endParaRPr lang="ru-RU" sz="2000" dirty="0" smtClean="0"/>
          </a:p>
          <a:p>
            <a:pPr algn="ctr"/>
            <a:r>
              <a:rPr lang="ru-RU" sz="2000" dirty="0"/>
              <a:t>Создание механизма муниципальной поддержки молодых семей в решении жилищной проблемы в Чунском районе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r="22062"/>
          <a:stretch/>
        </p:blipFill>
        <p:spPr bwMode="auto">
          <a:xfrm>
            <a:off x="5292080" y="3068960"/>
            <a:ext cx="3732028" cy="355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48" y="1988839"/>
            <a:ext cx="3484395" cy="355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829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Охрана </a:t>
            </a:r>
            <a:r>
              <a:rPr lang="ru-RU" b="1" dirty="0" smtClean="0"/>
              <a:t>труда»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4642" y="1484784"/>
            <a:ext cx="20291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/>
              <a:t>Цели </a:t>
            </a:r>
            <a:r>
              <a:rPr lang="ru-RU" sz="2000" u="sng" dirty="0" smtClean="0"/>
              <a:t>Программы</a:t>
            </a:r>
          </a:p>
          <a:p>
            <a:endParaRPr lang="ru-RU" sz="2000" dirty="0" smtClean="0"/>
          </a:p>
          <a:p>
            <a:pPr algn="ctr"/>
            <a:r>
              <a:rPr lang="ru-RU" sz="2000" dirty="0"/>
              <a:t>Сохранение жизни и здоровья человека в процессе труда на территории Чунского районного муниципального образования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491433" cy="31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11" y="3861048"/>
            <a:ext cx="4322874" cy="275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395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«Развитие сельского хозяйства и регулирование рынков сельскохозяйственной продукции, сырья и продовольствия»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420888"/>
            <a:ext cx="2448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/>
              <a:t>Цели </a:t>
            </a:r>
            <a:r>
              <a:rPr lang="ru-RU" sz="2000" u="sng" dirty="0" smtClean="0"/>
              <a:t>Программы</a:t>
            </a:r>
          </a:p>
          <a:p>
            <a:endParaRPr lang="ru-RU" sz="2000" dirty="0" smtClean="0"/>
          </a:p>
          <a:p>
            <a:pPr algn="ctr"/>
            <a:r>
              <a:rPr lang="ru-RU" sz="2000" dirty="0"/>
              <a:t>Создание условий для развития сельскохозяйственного производства, расширения рынка сельскохозяйственной продукции, сырья и продовольствия в Чунском районе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r="13023"/>
          <a:stretch/>
        </p:blipFill>
        <p:spPr bwMode="auto">
          <a:xfrm>
            <a:off x="5901070" y="2996952"/>
            <a:ext cx="2838893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0608"/>
            <a:ext cx="2468813" cy="32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704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16"/>
            <a:ext cx="9108504" cy="62270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Из бюджета Чунского районного муниципального образования в бюджеты городских и сельских поселений передаются межбюджетные трансферты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093296"/>
            <a:ext cx="5578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Млн. руб.</a:t>
            </a:r>
            <a:endParaRPr lang="ru-RU" sz="105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597482"/>
              </p:ext>
            </p:extLst>
          </p:nvPr>
        </p:nvGraphicFramePr>
        <p:xfrm>
          <a:off x="107504" y="2060848"/>
          <a:ext cx="8784976" cy="463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БЮДЖЕТ ДЛЯ ГРАЖДАН </a:t>
            </a:r>
          </a:p>
          <a:p>
            <a:pPr marL="0" indent="0" algn="ctr">
              <a:buNone/>
            </a:pPr>
            <a:r>
              <a:rPr lang="ru-RU" dirty="0"/>
              <a:t>подготовлен Финансовым управлением администрации Чунского района</a:t>
            </a:r>
          </a:p>
          <a:p>
            <a:pPr marL="0" indent="0" algn="ctr">
              <a:buNone/>
            </a:pPr>
            <a:endParaRPr lang="ru-RU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Контактная информация: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Начальник финансового </a:t>
            </a:r>
            <a:r>
              <a:rPr lang="ru-RU" dirty="0">
                <a:solidFill>
                  <a:srgbClr val="002060"/>
                </a:solidFill>
              </a:rPr>
              <a:t>управления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администрации </a:t>
            </a:r>
            <a:r>
              <a:rPr lang="ru-RU" dirty="0">
                <a:solidFill>
                  <a:srgbClr val="002060"/>
                </a:solidFill>
              </a:rPr>
              <a:t>Чунского района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Малащенко Ирина </a:t>
            </a:r>
            <a:r>
              <a:rPr lang="ru-RU" dirty="0" smtClean="0">
                <a:solidFill>
                  <a:srgbClr val="002060"/>
                </a:solidFill>
              </a:rPr>
              <a:t>Анатольевна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График работы с </a:t>
            </a:r>
            <a:r>
              <a:rPr lang="ru-RU" dirty="0" smtClean="0">
                <a:solidFill>
                  <a:srgbClr val="002060"/>
                </a:solidFill>
              </a:rPr>
              <a:t>8-00 </a:t>
            </a:r>
            <a:r>
              <a:rPr lang="ru-RU" dirty="0">
                <a:solidFill>
                  <a:srgbClr val="002060"/>
                </a:solidFill>
              </a:rPr>
              <a:t>до </a:t>
            </a:r>
            <a:r>
              <a:rPr lang="ru-RU" dirty="0" smtClean="0">
                <a:solidFill>
                  <a:srgbClr val="002060"/>
                </a:solidFill>
              </a:rPr>
              <a:t>17-00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перерыв </a:t>
            </a:r>
            <a:r>
              <a:rPr lang="ru-RU" dirty="0">
                <a:solidFill>
                  <a:srgbClr val="002060"/>
                </a:solidFill>
              </a:rPr>
              <a:t>с </a:t>
            </a:r>
            <a:r>
              <a:rPr lang="ru-RU" dirty="0" smtClean="0">
                <a:solidFill>
                  <a:srgbClr val="002060"/>
                </a:solidFill>
              </a:rPr>
              <a:t>12-00 </a:t>
            </a:r>
            <a:r>
              <a:rPr lang="ru-RU" dirty="0">
                <a:solidFill>
                  <a:srgbClr val="002060"/>
                </a:solidFill>
              </a:rPr>
              <a:t>до </a:t>
            </a:r>
            <a:r>
              <a:rPr lang="ru-RU" dirty="0" smtClean="0">
                <a:solidFill>
                  <a:srgbClr val="002060"/>
                </a:solidFill>
              </a:rPr>
              <a:t>13-00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Адрес:  665513, Иркутская область, </a:t>
            </a:r>
            <a:r>
              <a:rPr lang="ru-RU" dirty="0" err="1">
                <a:solidFill>
                  <a:srgbClr val="002060"/>
                </a:solidFill>
              </a:rPr>
              <a:t>рп.Чунский</a:t>
            </a:r>
            <a:r>
              <a:rPr lang="ru-RU" dirty="0">
                <a:solidFill>
                  <a:srgbClr val="002060"/>
                </a:solidFill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err="1">
                <a:solidFill>
                  <a:srgbClr val="002060"/>
                </a:solidFill>
              </a:rPr>
              <a:t>ул.Комарова</a:t>
            </a:r>
            <a:r>
              <a:rPr lang="ru-RU" dirty="0">
                <a:solidFill>
                  <a:srgbClr val="002060"/>
                </a:solidFill>
              </a:rPr>
              <a:t>, 11, </a:t>
            </a:r>
            <a:r>
              <a:rPr lang="ru-RU" dirty="0" err="1">
                <a:solidFill>
                  <a:srgbClr val="002060"/>
                </a:solidFill>
              </a:rPr>
              <a:t>каб</a:t>
            </a:r>
            <a:r>
              <a:rPr lang="ru-RU" dirty="0">
                <a:solidFill>
                  <a:srgbClr val="002060"/>
                </a:solidFill>
              </a:rPr>
              <a:t>. 505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Телефон  (8 39567)  2-11-29,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Электронная почта:   </a:t>
            </a:r>
            <a:r>
              <a:rPr lang="en-US" u="sng" dirty="0">
                <a:solidFill>
                  <a:srgbClr val="002060"/>
                </a:solidFill>
                <a:hlinkClick r:id="rId2"/>
              </a:rPr>
              <a:t>fin37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@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gfu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.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ru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522"/>
            <a:ext cx="8280919" cy="505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3410"/>
            <a:ext cx="7443671" cy="558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868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600200"/>
            <a:ext cx="910850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2022 год                    2023 год               2024 год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98072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Параметры бюджета Чунского районного муниципального образования на 2022-2024 годы</a:t>
            </a:r>
            <a:endParaRPr lang="ru-RU" dirty="0"/>
          </a:p>
        </p:txBody>
      </p:sp>
      <p:pic>
        <p:nvPicPr>
          <p:cNvPr id="9" name="Рисунок 8" descr="C:\Users\наташа.FINANS\Pictures\картинки для бюджета для граждан\Defitsit-byudzheta1321315.jpg"/>
          <p:cNvPicPr/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t="2023" r="16033"/>
          <a:stretch/>
        </p:blipFill>
        <p:spPr bwMode="auto">
          <a:xfrm>
            <a:off x="208612" y="2262583"/>
            <a:ext cx="2995236" cy="2782713"/>
          </a:xfrm>
          <a:prstGeom prst="rect">
            <a:avLst/>
          </a:prstGeom>
          <a:solidFill>
            <a:schemeClr val="accent3">
              <a:lumMod val="75000"/>
              <a:alpha val="31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210092" y="3284984"/>
            <a:ext cx="1104900" cy="466725"/>
          </a:xfrm>
          <a:prstGeom prst="rect">
            <a:avLst/>
          </a:prstGeom>
          <a:noFill/>
          <a:ln w="9525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/>
                <a:ea typeface="Calibri"/>
                <a:cs typeface="Times New Roman"/>
              </a:rPr>
              <a:t>1 526 052,9 тыс. руб.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1866276" y="4005064"/>
            <a:ext cx="1076325" cy="561975"/>
          </a:xfrm>
          <a:prstGeom prst="rect">
            <a:avLst/>
          </a:prstGeom>
          <a:noFill/>
          <a:ln w="9525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/>
                <a:ea typeface="Calibri"/>
                <a:cs typeface="Times New Roman"/>
              </a:rPr>
              <a:t>1 537 295,4 тыс. руб.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Рисунок 12" descr="C:\Users\наташа.FINANS\Pictures\картинки для бюджета для граждан\Defitsit-byudzheta1321315.jpg"/>
          <p:cNvPicPr/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 r="16988"/>
          <a:stretch/>
        </p:blipFill>
        <p:spPr bwMode="auto">
          <a:xfrm>
            <a:off x="3275857" y="2272181"/>
            <a:ext cx="2880320" cy="2773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наташа.FINANS\Pictures\картинки для бюджета для граждан\Defitsit-byudzheta1321315.jpg"/>
          <p:cNvPicPr/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 r="16988"/>
          <a:stretch/>
        </p:blipFill>
        <p:spPr bwMode="auto">
          <a:xfrm>
            <a:off x="6263680" y="2272181"/>
            <a:ext cx="2772816" cy="2773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3848" y="346927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1 414 402,7 тыс. 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8044" y="4197707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1 427 236,7 тыс. 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3680" y="3356992"/>
            <a:ext cx="97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1 348 226,6 тыс. 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376" y="419770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1 356 687,6 тыс. 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4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822035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Доходы бюджета Чунского районного муниципального образования на 2022- 2024 годы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282404"/>
              </p:ext>
            </p:extLst>
          </p:nvPr>
        </p:nvGraphicFramePr>
        <p:xfrm>
          <a:off x="0" y="1468366"/>
          <a:ext cx="9112391" cy="538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256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5142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34271"/>
              </p:ext>
            </p:extLst>
          </p:nvPr>
        </p:nvGraphicFramePr>
        <p:xfrm>
          <a:off x="0" y="555541"/>
          <a:ext cx="9144000" cy="608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307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1" y="116632"/>
            <a:ext cx="7355160" cy="51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400218"/>
              </p:ext>
            </p:extLst>
          </p:nvPr>
        </p:nvGraphicFramePr>
        <p:xfrm>
          <a:off x="107504" y="764704"/>
          <a:ext cx="8856983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13407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132,2 %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8096" y="134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99,3 %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3495" y="134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83,4 %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134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101,5 %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134892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105,6 %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2995" y="134892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105,0 %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5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6" name="Объект 5" title="Структура доходов на 2022 год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928070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2013</Words>
  <Application>Microsoft Office PowerPoint</Application>
  <PresentationFormat>Экран (4:3)</PresentationFormat>
  <Paragraphs>528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Презентация PowerPoint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RePack by Diakov</cp:lastModifiedBy>
  <cp:revision>87</cp:revision>
  <dcterms:created xsi:type="dcterms:W3CDTF">2021-02-02T07:50:35Z</dcterms:created>
  <dcterms:modified xsi:type="dcterms:W3CDTF">2022-01-26T08:07:07Z</dcterms:modified>
</cp:coreProperties>
</file>